
<file path=[Content_Types].xml><?xml version="1.0" encoding="utf-8"?>
<Types xmlns="http://schemas.openxmlformats.org/package/2006/content-types">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648" r:id="rId1"/>
  </p:sldMasterIdLst>
  <p:notesMasterIdLst>
    <p:notesMasterId r:id="rId30"/>
  </p:notesMasterIdLst>
  <p:sldIdLst>
    <p:sldId id="256" r:id="rId2"/>
    <p:sldId id="298" r:id="rId3"/>
    <p:sldId id="299" r:id="rId4"/>
    <p:sldId id="261" r:id="rId5"/>
    <p:sldId id="262" r:id="rId6"/>
    <p:sldId id="311" r:id="rId7"/>
    <p:sldId id="312" r:id="rId8"/>
    <p:sldId id="263" r:id="rId9"/>
    <p:sldId id="264" r:id="rId10"/>
    <p:sldId id="266" r:id="rId11"/>
    <p:sldId id="283" r:id="rId12"/>
    <p:sldId id="269" r:id="rId13"/>
    <p:sldId id="271" r:id="rId14"/>
    <p:sldId id="273" r:id="rId15"/>
    <p:sldId id="335" r:id="rId16"/>
    <p:sldId id="274" r:id="rId17"/>
    <p:sldId id="275" r:id="rId18"/>
    <p:sldId id="276" r:id="rId19"/>
    <p:sldId id="277" r:id="rId20"/>
    <p:sldId id="278" r:id="rId21"/>
    <p:sldId id="279" r:id="rId22"/>
    <p:sldId id="280" r:id="rId23"/>
    <p:sldId id="281" r:id="rId24"/>
    <p:sldId id="313" r:id="rId25"/>
    <p:sldId id="315" r:id="rId26"/>
    <p:sldId id="330" r:id="rId27"/>
    <p:sldId id="332" r:id="rId28"/>
    <p:sldId id="333" r:id="rId29"/>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47158B0F-4B25-4F3D-94A6-AE6DBD9F1F23}" styleName="Table_0">
    <a:wholeTbl>
      <a:tcTxStyle>
        <a:font>
          <a:latin typeface="Arial"/>
          <a:ea typeface="Arial"/>
          <a:cs typeface="Arial"/>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8EBF5"/>
          </a:solidFill>
        </a:fill>
      </a:tcStyle>
    </a:wholeTbl>
    <a:band1H>
      <a:tcStyle>
        <a:tcBdr/>
        <a:fill>
          <a:solidFill>
            <a:srgbClr val="CDD4EA"/>
          </a:solidFill>
        </a:fill>
      </a:tcStyle>
    </a:band1H>
    <a:band2H>
      <a:tcStyle>
        <a:tcBdr/>
      </a:tcStyle>
    </a:band2H>
    <a:band1V>
      <a:tcStyle>
        <a:tcBdr/>
        <a:fill>
          <a:solidFill>
            <a:srgbClr val="CDD4EA"/>
          </a:solidFill>
        </a:fill>
      </a:tcStyle>
    </a:band1V>
    <a:band2V>
      <a:tcStyle>
        <a:tcBdr/>
      </a:tcStyle>
    </a:band2V>
    <a:lastCol>
      <a:tcTxStyle b="on">
        <a:font>
          <a:latin typeface="Arial"/>
          <a:ea typeface="Arial"/>
          <a:cs typeface="Arial"/>
        </a:font>
        <a:schemeClr val="lt1"/>
      </a:tcTxStyle>
      <a:tcStyle>
        <a:tcBdr/>
        <a:fill>
          <a:solidFill>
            <a:schemeClr val="accent1"/>
          </a:solidFill>
        </a:fill>
      </a:tcStyle>
    </a:lastCol>
    <a:firstCol>
      <a:tcTxStyle b="on">
        <a:font>
          <a:latin typeface="Arial"/>
          <a:ea typeface="Arial"/>
          <a:cs typeface="Arial"/>
        </a:font>
        <a:schemeClr val="lt1"/>
      </a:tcTxStyle>
      <a:tcStyle>
        <a:tcBdr/>
        <a:fill>
          <a:solidFill>
            <a:schemeClr val="accent1"/>
          </a:solidFill>
        </a:fill>
      </a:tcStyle>
    </a:firstCol>
    <a:lastRow>
      <a:tcTxStyle b="on">
        <a:font>
          <a:latin typeface="Arial"/>
          <a:ea typeface="Arial"/>
          <a:cs typeface="Arial"/>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Style>
        <a:tcBdr/>
      </a:tcStyle>
    </a:seCell>
    <a:swCell>
      <a:tcStyle>
        <a:tcBdr/>
      </a:tcStyle>
    </a:swCell>
    <a:firstRow>
      <a:tcTxStyle b="on">
        <a:font>
          <a:latin typeface="Arial"/>
          <a:ea typeface="Arial"/>
          <a:cs typeface="Arial"/>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Style>
        <a:tcBdr/>
      </a:tcStyle>
    </a:neCell>
    <a:nwCell>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2" d="100"/>
          <a:sy n="82" d="100"/>
        </p:scale>
        <p:origin x="691"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L="914400" marR="0" lvl="1"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82" name="Google Shape;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191" name="Google Shape;191;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7" name="Google Shape;197;p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3" name="Google Shape;203;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9" name="Google Shape;209;p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5" name="Google Shape;215;p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1" name="Google Shape;221;p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7" name="Google Shape;227;p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6" name="Google Shape;236;p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2" name="Google Shape;112;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9" name="Google Shape;119;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228600" algn="l" rtl="0">
              <a:lnSpc>
                <a:spcPct val="100000"/>
              </a:lnSpc>
              <a:spcBef>
                <a:spcPts val="0"/>
              </a:spcBef>
              <a:spcAft>
                <a:spcPts val="0"/>
              </a:spcAft>
              <a:buClr>
                <a:srgbClr val="000000"/>
              </a:buClr>
              <a:buSzPts val="1100"/>
              <a:buFont typeface="Arial" panose="020B0604020202020204"/>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4" name="Google Shape;124;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0" name="Google Shape;130;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2" name="Google Shape;142;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161" name="Google Shape;161;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173" name="Google Shape;173;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5" name="Google Shape;185;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1"/>
        <p:cNvGrpSpPr/>
        <p:nvPr/>
      </p:nvGrpSpPr>
      <p:grpSpPr>
        <a:xfrm>
          <a:off x="0" y="0"/>
          <a:ext cx="0" cy="0"/>
          <a:chOff x="0" y="0"/>
          <a:chExt cx="0" cy="0"/>
        </a:xfrm>
      </p:grpSpPr>
      <p:sp>
        <p:nvSpPr>
          <p:cNvPr id="12" name="Google Shape;12;p29"/>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Clr>
                <a:schemeClr val="dk1"/>
              </a:buClr>
              <a:buSzPts val="6000"/>
              <a:buFont typeface="Calibri" panose="020F0502020204030204"/>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 name="Google Shape;13;p29"/>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4" name="Google Shape;14;p2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15" name="Google Shape;15;p2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16" name="Google Shape;16;p2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3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38"/>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1" name="Google Shape;71;p3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72" name="Google Shape;72;p3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73" name="Google Shape;73;p3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39"/>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39"/>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7" name="Google Shape;77;p3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78" name="Google Shape;78;p3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79" name="Google Shape;79;p3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7"/>
        <p:cNvGrpSpPr/>
        <p:nvPr/>
      </p:nvGrpSpPr>
      <p:grpSpPr>
        <a:xfrm>
          <a:off x="0" y="0"/>
          <a:ext cx="0" cy="0"/>
          <a:chOff x="0" y="0"/>
          <a:chExt cx="0" cy="0"/>
        </a:xfrm>
      </p:grpSpPr>
      <p:sp>
        <p:nvSpPr>
          <p:cNvPr id="18" name="Google Shape;18;p3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30"/>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 name="Google Shape;20;p3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21" name="Google Shape;21;p3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22" name="Google Shape;22;p3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3"/>
        <p:cNvGrpSpPr/>
        <p:nvPr/>
      </p:nvGrpSpPr>
      <p:grpSpPr>
        <a:xfrm>
          <a:off x="0" y="0"/>
          <a:ext cx="0" cy="0"/>
          <a:chOff x="0" y="0"/>
          <a:chExt cx="0" cy="0"/>
        </a:xfrm>
      </p:grpSpPr>
      <p:sp>
        <p:nvSpPr>
          <p:cNvPr id="24" name="Google Shape;24;p3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25" name="Google Shape;25;p3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26" name="Google Shape;26;p3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32"/>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6000"/>
              <a:buFont typeface="Calibri" panose="020F0502020204030204"/>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32"/>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0" name="Google Shape;30;p3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31" name="Google Shape;31;p3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32" name="Google Shape;32;p3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3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33"/>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 name="Google Shape;36;p33"/>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 name="Google Shape;37;p3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38" name="Google Shape;38;p3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39" name="Google Shape;39;p3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34"/>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34"/>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3" name="Google Shape;43;p34"/>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 name="Google Shape;44;p34"/>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5" name="Google Shape;45;p34"/>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6" name="Google Shape;46;p3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47" name="Google Shape;47;p3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48" name="Google Shape;48;p3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3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3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52" name="Google Shape;52;p3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53" name="Google Shape;53;p3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36"/>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3200"/>
              <a:buFont typeface="Calibri" panose="020F0502020204030204"/>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36"/>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57" name="Google Shape;57;p36"/>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58" name="Google Shape;58;p3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59" name="Google Shape;59;p3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60" name="Google Shape;60;p3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37"/>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3200"/>
              <a:buFont typeface="Calibri" panose="020F0502020204030204"/>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37"/>
          <p:cNvSpPr>
            <a:spLocks noGrp="1"/>
          </p:cNvSpPr>
          <p:nvPr>
            <p:ph type="pic" idx="2"/>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3200"/>
              <a:buFont typeface="Arial" panose="020B0604020202020204"/>
              <a:buNone/>
              <a:defRPr sz="3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lnSpc>
                <a:spcPct val="90000"/>
              </a:lnSpc>
              <a:spcBef>
                <a:spcPts val="500"/>
              </a:spcBef>
              <a:spcAft>
                <a:spcPts val="0"/>
              </a:spcAft>
              <a:buClr>
                <a:schemeClr val="dk1"/>
              </a:buClr>
              <a:buSzPts val="2800"/>
              <a:buFont typeface="Arial" panose="020B0604020202020204"/>
              <a:buNone/>
              <a:defRPr sz="2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lnSpc>
                <a:spcPct val="90000"/>
              </a:lnSpc>
              <a:spcBef>
                <a:spcPts val="500"/>
              </a:spcBef>
              <a:spcAft>
                <a:spcPts val="0"/>
              </a:spcAft>
              <a:buClr>
                <a:schemeClr val="dk1"/>
              </a:buClr>
              <a:buSzPts val="2400"/>
              <a:buFont typeface="Arial" panose="020B0604020202020204"/>
              <a:buNone/>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lnSpc>
                <a:spcPct val="90000"/>
              </a:lnSpc>
              <a:spcBef>
                <a:spcPts val="500"/>
              </a:spcBef>
              <a:spcAft>
                <a:spcPts val="0"/>
              </a:spcAft>
              <a:buClr>
                <a:schemeClr val="dk1"/>
              </a:buClr>
              <a:buSzPts val="2000"/>
              <a:buFont typeface="Arial" panose="020B0604020202020204"/>
              <a:buNone/>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lnSpc>
                <a:spcPct val="90000"/>
              </a:lnSpc>
              <a:spcBef>
                <a:spcPts val="500"/>
              </a:spcBef>
              <a:spcAft>
                <a:spcPts val="0"/>
              </a:spcAft>
              <a:buClr>
                <a:schemeClr val="dk1"/>
              </a:buClr>
              <a:buSzPts val="2000"/>
              <a:buFont typeface="Arial" panose="020B0604020202020204"/>
              <a:buNone/>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lnSpc>
                <a:spcPct val="90000"/>
              </a:lnSpc>
              <a:spcBef>
                <a:spcPts val="500"/>
              </a:spcBef>
              <a:spcAft>
                <a:spcPts val="0"/>
              </a:spcAft>
              <a:buClr>
                <a:schemeClr val="dk1"/>
              </a:buClr>
              <a:buSzPts val="2000"/>
              <a:buFont typeface="Arial" panose="020B0604020202020204"/>
              <a:buNone/>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lnSpc>
                <a:spcPct val="90000"/>
              </a:lnSpc>
              <a:spcBef>
                <a:spcPts val="500"/>
              </a:spcBef>
              <a:spcAft>
                <a:spcPts val="0"/>
              </a:spcAft>
              <a:buClr>
                <a:schemeClr val="dk1"/>
              </a:buClr>
              <a:buSzPts val="2000"/>
              <a:buFont typeface="Arial" panose="020B0604020202020204"/>
              <a:buNone/>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lnSpc>
                <a:spcPct val="90000"/>
              </a:lnSpc>
              <a:spcBef>
                <a:spcPts val="500"/>
              </a:spcBef>
              <a:spcAft>
                <a:spcPts val="0"/>
              </a:spcAft>
              <a:buClr>
                <a:schemeClr val="dk1"/>
              </a:buClr>
              <a:buSzPts val="2000"/>
              <a:buFont typeface="Arial" panose="020B0604020202020204"/>
              <a:buNone/>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lnSpc>
                <a:spcPct val="90000"/>
              </a:lnSpc>
              <a:spcBef>
                <a:spcPts val="500"/>
              </a:spcBef>
              <a:spcAft>
                <a:spcPts val="0"/>
              </a:spcAft>
              <a:buClr>
                <a:schemeClr val="dk1"/>
              </a:buClr>
              <a:buSzPts val="2000"/>
              <a:buFont typeface="Arial" panose="020B0604020202020204"/>
              <a:buNone/>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dirty="0"/>
          </a:p>
        </p:txBody>
      </p:sp>
      <p:sp>
        <p:nvSpPr>
          <p:cNvPr id="64" name="Google Shape;64;p37"/>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5" name="Google Shape;65;p3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66" name="Google Shape;66;p3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67" name="Google Shape;67;p3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2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dk1"/>
              </a:buClr>
              <a:buSzPts val="4400"/>
              <a:buFont typeface="Calibri" panose="020F0502020204030204"/>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 name="Google Shape;7;p28"/>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panose="020B0604020202020204"/>
              <a:buChar char="•"/>
              <a:defRPr sz="2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8" name="Google Shape;8;p2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dirty="0"/>
          </a:p>
        </p:txBody>
      </p:sp>
      <p:sp>
        <p:nvSpPr>
          <p:cNvPr id="9" name="Google Shape;9;p2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dirty="0"/>
          </a:p>
        </p:txBody>
      </p:sp>
      <p:sp>
        <p:nvSpPr>
          <p:cNvPr id="10" name="Google Shape;10;p2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t>‹#›</a:t>
            </a:fld>
            <a:endParaRPr lang="en-US" dirty="0"/>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microsoft.com/office/2007/relationships/hdphoto" Target="../media/hdphoto3.wdp"/><Relationship Id="rId5" Type="http://schemas.openxmlformats.org/officeDocument/2006/relationships/image" Target="../media/image13.png"/><Relationship Id="rId4" Type="http://schemas.microsoft.com/office/2007/relationships/hdphoto" Target="../media/hdphoto2.wdp"/></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ieeexplore.ieee.org/document/8474922" TargetMode="External"/><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
          <p:cNvSpPr/>
          <p:nvPr/>
        </p:nvSpPr>
        <p:spPr>
          <a:xfrm>
            <a:off x="0" y="453556"/>
            <a:ext cx="1677900" cy="710100"/>
          </a:xfrm>
          <a:prstGeom prst="homePlate">
            <a:avLst>
              <a:gd name="adj" fmla="val 53333"/>
            </a:avLst>
          </a:prstGeom>
          <a:gradFill>
            <a:gsLst>
              <a:gs pos="0">
                <a:srgbClr val="F08B54"/>
              </a:gs>
              <a:gs pos="50000">
                <a:srgbClr val="F67A26"/>
              </a:gs>
              <a:gs pos="100000">
                <a:srgbClr val="E36A18"/>
              </a:gs>
            </a:gsLst>
            <a:lin ang="5400012" scaled="0"/>
          </a:gradFill>
          <a:ln w="9525"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Times New Roman" panose="02020603050405020304"/>
              <a:buNone/>
            </a:pPr>
            <a:r>
              <a:rPr lang="en-US" sz="1800" b="1" i="0" u="none" strike="noStrike" cap="none" dirty="0">
                <a:solidFill>
                  <a:schemeClr val="dk1"/>
                </a:solidFill>
                <a:latin typeface="Times New Roman" panose="02020603050405020304"/>
                <a:ea typeface="Times New Roman" panose="02020603050405020304"/>
                <a:cs typeface="Times New Roman" panose="02020603050405020304"/>
                <a:sym typeface="Times New Roman" panose="02020603050405020304"/>
              </a:rPr>
              <a:t>BATCH - 13</a:t>
            </a:r>
            <a:endParaRPr sz="1800" b="1" i="0" u="none" strike="noStrike" cap="none" dirty="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85" name="Google Shape;85;p1"/>
          <p:cNvSpPr txBox="1"/>
          <p:nvPr/>
        </p:nvSpPr>
        <p:spPr>
          <a:xfrm>
            <a:off x="1828825" y="453553"/>
            <a:ext cx="9753600" cy="1600408"/>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chemeClr val="dk1"/>
              </a:buClr>
              <a:buSzPts val="2800"/>
              <a:buFont typeface="Calibri" panose="020F0502020204030204"/>
              <a:buNone/>
            </a:pPr>
            <a:endParaRPr sz="2000" b="1" i="0" u="none" strike="noStrike" cap="none" dirty="0">
              <a:solidFill>
                <a:srgbClr val="06080A"/>
              </a:solidFill>
              <a:latin typeface="Times New Roman" panose="02020603050405020304"/>
              <a:ea typeface="Times New Roman" panose="02020603050405020304"/>
              <a:cs typeface="Times New Roman" panose="02020603050405020304"/>
              <a:sym typeface="Times New Roman" panose="02020603050405020304"/>
            </a:endParaRPr>
          </a:p>
          <a:p>
            <a:pPr marL="0" marR="0" lvl="0" indent="0" algn="ctr" rtl="0">
              <a:lnSpc>
                <a:spcPct val="100000"/>
              </a:lnSpc>
              <a:spcBef>
                <a:spcPts val="0"/>
              </a:spcBef>
              <a:spcAft>
                <a:spcPts val="0"/>
              </a:spcAft>
              <a:buClr>
                <a:srgbClr val="06080A"/>
              </a:buClr>
              <a:buSzPts val="2800"/>
              <a:buFont typeface="Times New Roman" panose="02020603050405020304"/>
              <a:buNone/>
            </a:pPr>
            <a:r>
              <a:rPr lang="en-US" sz="2400" b="1" i="0" u="none" strike="noStrike" cap="none" dirty="0">
                <a:solidFill>
                  <a:srgbClr val="06080A"/>
                </a:solidFill>
                <a:latin typeface="Times New Roman" panose="02020603050405020304"/>
                <a:ea typeface="Times New Roman" panose="02020603050405020304"/>
                <a:cs typeface="Times New Roman" panose="02020603050405020304"/>
                <a:sym typeface="Times New Roman" panose="02020603050405020304"/>
              </a:rPr>
              <a:t>DESIGN  AND  IMPLEMENTATION  IN  WEB APPLICATION  OF  EFFECTING  HEART  DISEASE AND  DIABETES  FOR  PREDICTING  COVID-19 </a:t>
            </a:r>
            <a:endParaRPr sz="2400" b="0" i="0" u="none" strike="noStrike" cap="none" dirty="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6" name="Google Shape;86;p1"/>
          <p:cNvSpPr txBox="1"/>
          <p:nvPr/>
        </p:nvSpPr>
        <p:spPr>
          <a:xfrm>
            <a:off x="1828825" y="2890737"/>
            <a:ext cx="8031817" cy="193548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500"/>
              <a:buFont typeface="Arial" panose="020B0604020202020204"/>
              <a:buNone/>
            </a:pPr>
            <a:r>
              <a:rPr lang="en-US" sz="2500" b="1"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Team Members: Panithavya.M (</a:t>
            </a:r>
            <a:r>
              <a:rPr lang="en-IN" altLang="en-US" sz="2500" b="1"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211417104142</a:t>
            </a:r>
            <a:r>
              <a:rPr lang="en-US" sz="2500" b="1"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a:t>
            </a:r>
            <a:endParaRPr sz="1400" b="0" i="0" u="none" strike="noStrike" cap="none" dirty="0">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rgbClr val="000000"/>
              </a:buClr>
              <a:buSzPts val="2500"/>
              <a:buFont typeface="Arial" panose="020B0604020202020204"/>
              <a:buNone/>
            </a:pPr>
            <a:r>
              <a:rPr lang="en-US" sz="2500" b="1"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                              Meenakshi.G  (</a:t>
            </a:r>
            <a:r>
              <a:rPr lang="en-IN" altLang="en-US" sz="2500" b="1"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211417104145</a:t>
            </a:r>
            <a:r>
              <a:rPr lang="en-US" sz="2500" b="1"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a:t>
            </a:r>
            <a:endParaRPr sz="1400" b="0" i="0" u="none" strike="noStrike" cap="none" dirty="0">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rgbClr val="000000"/>
              </a:buClr>
              <a:buSzPts val="2500"/>
              <a:buFont typeface="Arial" panose="020B0604020202020204"/>
              <a:buNone/>
            </a:pPr>
            <a:r>
              <a:rPr lang="en-US" sz="2500" b="1"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                              Sandhiya.K     (</a:t>
            </a:r>
            <a:r>
              <a:rPr lang="en-IN" altLang="en-US" sz="2500" b="1"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211417104236</a:t>
            </a:r>
            <a:r>
              <a:rPr lang="en-US" sz="2500" b="1"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a:t>
            </a:r>
            <a:endParaRPr sz="1400" b="0" i="0" u="none" strike="noStrike" cap="none" dirty="0">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rgbClr val="000000"/>
              </a:buClr>
              <a:buSzPts val="2500"/>
              <a:buFont typeface="Arial" panose="020B0604020202020204"/>
              <a:buNone/>
            </a:pPr>
            <a:endParaRPr sz="2500" b="1"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dirty="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7" name="Google Shape;87;p1"/>
          <p:cNvSpPr/>
          <p:nvPr/>
        </p:nvSpPr>
        <p:spPr>
          <a:xfrm>
            <a:off x="1828825" y="4456474"/>
            <a:ext cx="6130576" cy="1492898"/>
          </a:xfrm>
          <a:prstGeom prst="rect">
            <a:avLst/>
          </a:pr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Arial" panose="020B0604020202020204"/>
              <a:buNone/>
            </a:pPr>
            <a:r>
              <a:rPr lang="en-US" sz="2400" b="1" i="0" u="none" strike="noStrike" cap="none" dirty="0">
                <a:solidFill>
                  <a:schemeClr val="dk1"/>
                </a:solidFill>
                <a:latin typeface="Times New Roman" panose="02020603050405020304"/>
                <a:ea typeface="Times New Roman" panose="02020603050405020304"/>
                <a:cs typeface="Times New Roman" panose="02020603050405020304"/>
                <a:sym typeface="Times New Roman" panose="02020603050405020304"/>
              </a:rPr>
              <a:t>Guide  Details:  Mrs. A. Kanchana M.E</a:t>
            </a:r>
            <a:endParaRPr sz="1400" b="0" i="0" u="none" strike="noStrike" cap="none" dirty="0">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rgbClr val="000000"/>
              </a:buClr>
              <a:buSzPts val="2400"/>
              <a:buFont typeface="Arial" panose="020B0604020202020204"/>
              <a:buNone/>
            </a:pPr>
            <a:r>
              <a:rPr lang="en-US" sz="2400" b="1" i="0" u="none" strike="noStrike" cap="none" dirty="0">
                <a:solidFill>
                  <a:schemeClr val="dk1"/>
                </a:solidFill>
                <a:latin typeface="Times New Roman" panose="02020603050405020304"/>
                <a:ea typeface="Times New Roman" panose="02020603050405020304"/>
                <a:cs typeface="Times New Roman" panose="02020603050405020304"/>
                <a:sym typeface="Times New Roman" panose="02020603050405020304"/>
              </a:rPr>
              <a:t>                           Assistant Professor</a:t>
            </a:r>
            <a:endParaRPr sz="2400" b="1" i="0" u="none" strike="noStrike" cap="none" dirty="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11"/>
          <p:cNvSpPr txBox="1"/>
          <p:nvPr/>
        </p:nvSpPr>
        <p:spPr>
          <a:xfrm>
            <a:off x="352729" y="157572"/>
            <a:ext cx="3573600" cy="673735"/>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3000"/>
              <a:buFont typeface="Arial" panose="020B0604020202020204"/>
              <a:buNone/>
            </a:pPr>
            <a:r>
              <a:rPr lang="en-US" sz="3200" b="1"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UML DIAGRAMS</a:t>
            </a:r>
            <a:endParaRPr sz="3200" b="1"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pic>
        <p:nvPicPr>
          <p:cNvPr id="145" name="Google Shape;145;p11"/>
          <p:cNvPicPr preferRelativeResize="0"/>
          <p:nvPr/>
        </p:nvPicPr>
        <p:blipFill rotWithShape="1">
          <a:blip r:embed="rId3"/>
          <a:srcRect/>
          <a:stretch>
            <a:fillRect/>
          </a:stretch>
        </p:blipFill>
        <p:spPr>
          <a:xfrm>
            <a:off x="251927" y="2029354"/>
            <a:ext cx="4926563" cy="3671650"/>
          </a:xfrm>
          <a:prstGeom prst="rect">
            <a:avLst/>
          </a:prstGeom>
          <a:noFill/>
          <a:ln>
            <a:noFill/>
          </a:ln>
        </p:spPr>
      </p:pic>
      <p:sp>
        <p:nvSpPr>
          <p:cNvPr id="146" name="Google Shape;146;p11"/>
          <p:cNvSpPr txBox="1"/>
          <p:nvPr/>
        </p:nvSpPr>
        <p:spPr>
          <a:xfrm>
            <a:off x="674693" y="1156996"/>
            <a:ext cx="2723100" cy="553968"/>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400"/>
              <a:buFont typeface="Arial" panose="020B0604020202020204"/>
              <a:buNone/>
            </a:pPr>
            <a:r>
              <a:rPr lang="en-US" sz="2400" b="1"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Use Case Diagram</a:t>
            </a:r>
            <a:endParaRPr sz="2400" b="1"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pic>
        <p:nvPicPr>
          <p:cNvPr id="5" name="Google Shape;151;p12"/>
          <p:cNvPicPr preferRelativeResize="0"/>
          <p:nvPr/>
        </p:nvPicPr>
        <p:blipFill rotWithShape="1">
          <a:blip r:embed="rId4"/>
          <a:srcRect/>
          <a:stretch>
            <a:fillRect/>
          </a:stretch>
        </p:blipFill>
        <p:spPr>
          <a:xfrm>
            <a:off x="6438123" y="2029354"/>
            <a:ext cx="4189445" cy="3685592"/>
          </a:xfrm>
          <a:prstGeom prst="rect">
            <a:avLst/>
          </a:prstGeom>
          <a:noFill/>
          <a:ln>
            <a:noFill/>
          </a:ln>
        </p:spPr>
      </p:pic>
      <p:sp>
        <p:nvSpPr>
          <p:cNvPr id="2" name="Rectangle 1"/>
          <p:cNvSpPr/>
          <p:nvPr/>
        </p:nvSpPr>
        <p:spPr>
          <a:xfrm>
            <a:off x="7408507" y="1156996"/>
            <a:ext cx="3107094" cy="7312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rtl="0">
              <a:lnSpc>
                <a:spcPct val="100000"/>
              </a:lnSpc>
              <a:spcBef>
                <a:spcPts val="0"/>
              </a:spcBef>
              <a:spcAft>
                <a:spcPts val="0"/>
              </a:spcAft>
              <a:buClr>
                <a:srgbClr val="000000"/>
              </a:buClr>
              <a:buSzPts val="3200"/>
              <a:buFont typeface="Arial" panose="020B0604020202020204"/>
              <a:buNone/>
            </a:pPr>
            <a:r>
              <a:rPr lang="en-US" sz="2400" b="1"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Activity Diagram</a:t>
            </a:r>
            <a:endParaRPr lang="en-US" sz="2400" b="0" i="0" u="none" strike="noStrike" cap="none" dirty="0">
              <a:solidFill>
                <a:srgbClr val="000000"/>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102637" y="1343608"/>
            <a:ext cx="5906217" cy="4198775"/>
          </a:xfrm>
          <a:prstGeom prst="rect">
            <a:avLst/>
          </a:prstGeom>
        </p:spPr>
      </p:pic>
      <p:sp>
        <p:nvSpPr>
          <p:cNvPr id="3" name="Rectangle 2"/>
          <p:cNvSpPr/>
          <p:nvPr/>
        </p:nvSpPr>
        <p:spPr>
          <a:xfrm>
            <a:off x="606490" y="251927"/>
            <a:ext cx="3396343" cy="93306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Times New Roman" panose="02020603050405020304" pitchFamily="18" charset="0"/>
                <a:cs typeface="Times New Roman" panose="02020603050405020304" pitchFamily="18" charset="0"/>
              </a:rPr>
              <a:t>Class Diagram</a:t>
            </a:r>
            <a:endParaRPr lang="en-IN" sz="2800" b="1" dirty="0">
              <a:solidFill>
                <a:schemeClr val="tx1"/>
              </a:solidFill>
              <a:latin typeface="Times New Roman" panose="02020603050405020304" pitchFamily="18" charset="0"/>
              <a:cs typeface="Times New Roman" panose="02020603050405020304" pitchFamily="18" charset="0"/>
            </a:endParaRPr>
          </a:p>
        </p:txBody>
      </p:sp>
      <p:pic>
        <p:nvPicPr>
          <p:cNvPr id="4" name="Google Shape;157;p13"/>
          <p:cNvPicPr preferRelativeResize="0"/>
          <p:nvPr/>
        </p:nvPicPr>
        <p:blipFill rotWithShape="1">
          <a:blip r:embed="rId4"/>
          <a:srcRect/>
          <a:stretch>
            <a:fillRect/>
          </a:stretch>
        </p:blipFill>
        <p:spPr>
          <a:xfrm>
            <a:off x="6310604" y="1702836"/>
            <a:ext cx="5778759" cy="3480317"/>
          </a:xfrm>
          <a:prstGeom prst="rect">
            <a:avLst/>
          </a:prstGeom>
          <a:noFill/>
          <a:ln>
            <a:noFill/>
          </a:ln>
        </p:spPr>
      </p:pic>
      <p:sp>
        <p:nvSpPr>
          <p:cNvPr id="6" name="TextBox 5"/>
          <p:cNvSpPr txBox="1"/>
          <p:nvPr/>
        </p:nvSpPr>
        <p:spPr>
          <a:xfrm>
            <a:off x="7809723" y="487624"/>
            <a:ext cx="3939850" cy="461665"/>
          </a:xfrm>
          <a:prstGeom prst="rect">
            <a:avLst/>
          </a:prstGeom>
          <a:noFill/>
        </p:spPr>
        <p:txBody>
          <a:bodyPr wrap="square">
            <a:spAutoFit/>
          </a:bodyPr>
          <a:lstStyle/>
          <a:p>
            <a:pPr marL="0" marR="0" lvl="0" indent="0" algn="l" rtl="0">
              <a:lnSpc>
                <a:spcPct val="100000"/>
              </a:lnSpc>
              <a:spcBef>
                <a:spcPts val="0"/>
              </a:spcBef>
              <a:spcAft>
                <a:spcPts val="0"/>
              </a:spcAft>
              <a:buClr>
                <a:srgbClr val="000000"/>
              </a:buClr>
              <a:buSzPts val="2800"/>
              <a:buFont typeface="Arial" panose="020B0604020202020204"/>
              <a:buNone/>
            </a:pPr>
            <a:r>
              <a:rPr lang="en-US" sz="2400" b="1"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Sequence Diagram</a:t>
            </a:r>
            <a:endParaRPr lang="en-US" sz="2400" b="0" i="0" u="none" strike="noStrike" cap="none" dirty="0">
              <a:solidFill>
                <a:srgbClr val="000000"/>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pic>
        <p:nvPicPr>
          <p:cNvPr id="163" name="Google Shape;163;p14"/>
          <p:cNvPicPr preferRelativeResize="0"/>
          <p:nvPr/>
        </p:nvPicPr>
        <p:blipFill rotWithShape="1">
          <a:blip r:embed="rId3"/>
          <a:srcRect/>
          <a:stretch>
            <a:fillRect/>
          </a:stretch>
        </p:blipFill>
        <p:spPr>
          <a:xfrm>
            <a:off x="454094" y="1791479"/>
            <a:ext cx="5125612" cy="3303035"/>
          </a:xfrm>
          <a:prstGeom prst="rect">
            <a:avLst/>
          </a:prstGeom>
          <a:noFill/>
          <a:ln>
            <a:noFill/>
          </a:ln>
        </p:spPr>
      </p:pic>
      <p:sp>
        <p:nvSpPr>
          <p:cNvPr id="164" name="Google Shape;164;p14"/>
          <p:cNvSpPr txBox="1"/>
          <p:nvPr/>
        </p:nvSpPr>
        <p:spPr>
          <a:xfrm>
            <a:off x="884076" y="724351"/>
            <a:ext cx="6097554"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panose="020B0604020202020204"/>
              <a:buNone/>
            </a:pPr>
            <a:r>
              <a:rPr lang="en-US" sz="2800" b="1"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Collaboration Diagram</a:t>
            </a:r>
            <a:endParaRPr sz="1400" b="0" i="0" u="none" strike="noStrike" cap="none" dirty="0">
              <a:solidFill>
                <a:srgbClr val="000000"/>
              </a:solidFill>
              <a:latin typeface="Arial" panose="020B0604020202020204"/>
              <a:ea typeface="Arial" panose="020B0604020202020204"/>
              <a:cs typeface="Arial" panose="020B0604020202020204"/>
              <a:sym typeface="Arial" panose="020B0604020202020204"/>
            </a:endParaRPr>
          </a:p>
        </p:txBody>
      </p:sp>
      <p:sp>
        <p:nvSpPr>
          <p:cNvPr id="5" name="TextBox 4"/>
          <p:cNvSpPr txBox="1"/>
          <p:nvPr/>
        </p:nvSpPr>
        <p:spPr>
          <a:xfrm>
            <a:off x="7069496" y="785906"/>
            <a:ext cx="6097554" cy="461665"/>
          </a:xfrm>
          <a:prstGeom prst="rect">
            <a:avLst/>
          </a:prstGeom>
          <a:noFill/>
        </p:spPr>
        <p:txBody>
          <a:bodyPr wrap="square">
            <a:spAutoFit/>
          </a:bodyPr>
          <a:lstStyle/>
          <a:p>
            <a:pPr marL="0" marR="0" lvl="0" indent="0" algn="l" rtl="0">
              <a:lnSpc>
                <a:spcPct val="100000"/>
              </a:lnSpc>
              <a:spcBef>
                <a:spcPts val="0"/>
              </a:spcBef>
              <a:spcAft>
                <a:spcPts val="0"/>
              </a:spcAft>
              <a:buClr>
                <a:srgbClr val="000000"/>
              </a:buClr>
              <a:buSzPts val="3200"/>
              <a:buFont typeface="Arial" panose="020B0604020202020204"/>
              <a:buNone/>
            </a:pPr>
            <a:r>
              <a:rPr lang="en-US" sz="2400" b="1"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Interface Diagram</a:t>
            </a:r>
            <a:endParaRPr lang="en-US" sz="2400" b="0" i="0" u="none" strike="noStrike" cap="none" dirty="0">
              <a:solidFill>
                <a:srgbClr val="000000"/>
              </a:solidFill>
              <a:latin typeface="Arial" panose="020B0604020202020204"/>
              <a:ea typeface="Arial" panose="020B0604020202020204"/>
              <a:cs typeface="Arial" panose="020B0604020202020204"/>
              <a:sym typeface="Arial" panose="020B0604020202020204"/>
            </a:endParaRPr>
          </a:p>
        </p:txBody>
      </p:sp>
      <p:pic>
        <p:nvPicPr>
          <p:cNvPr id="6" name="Google Shape;169;p15"/>
          <p:cNvPicPr preferRelativeResize="0"/>
          <p:nvPr/>
        </p:nvPicPr>
        <p:blipFill rotWithShape="1">
          <a:blip r:embed="rId4"/>
          <a:srcRect/>
          <a:stretch>
            <a:fillRect/>
          </a:stretch>
        </p:blipFill>
        <p:spPr>
          <a:xfrm>
            <a:off x="6612296" y="2122715"/>
            <a:ext cx="4371911" cy="2640562"/>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pic>
        <p:nvPicPr>
          <p:cNvPr id="175" name="Google Shape;175;p16"/>
          <p:cNvPicPr preferRelativeResize="0"/>
          <p:nvPr/>
        </p:nvPicPr>
        <p:blipFill rotWithShape="1">
          <a:blip r:embed="rId3"/>
          <a:srcRect/>
          <a:stretch>
            <a:fillRect/>
          </a:stretch>
        </p:blipFill>
        <p:spPr>
          <a:xfrm>
            <a:off x="328244" y="1808162"/>
            <a:ext cx="4337685" cy="4572000"/>
          </a:xfrm>
          <a:prstGeom prst="rect">
            <a:avLst/>
          </a:prstGeom>
          <a:noFill/>
          <a:ln>
            <a:noFill/>
          </a:ln>
        </p:spPr>
      </p:pic>
      <p:sp>
        <p:nvSpPr>
          <p:cNvPr id="176" name="Google Shape;176;p16"/>
          <p:cNvSpPr txBox="1"/>
          <p:nvPr/>
        </p:nvSpPr>
        <p:spPr>
          <a:xfrm>
            <a:off x="561975" y="625475"/>
            <a:ext cx="11135360" cy="58229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panose="020B0604020202020204"/>
              <a:buNone/>
            </a:pPr>
            <a:r>
              <a:rPr lang="en-IN" altLang="en-US" sz="3200" b="1"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 </a:t>
            </a:r>
            <a:r>
              <a:rPr lang="en-US" sz="3200" b="1"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State Machine Diagram</a:t>
            </a:r>
            <a:r>
              <a:rPr lang="en-IN" altLang="en-US" sz="3200" b="1"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                           DB DESIGN</a:t>
            </a:r>
          </a:p>
        </p:txBody>
      </p:sp>
      <p:pic>
        <p:nvPicPr>
          <p:cNvPr id="3" name="Picture 2"/>
          <p:cNvPicPr>
            <a:picLocks noChangeAspect="1"/>
          </p:cNvPicPr>
          <p:nvPr/>
        </p:nvPicPr>
        <p:blipFill rotWithShape="1">
          <a:blip r:embed="rId4"/>
          <a:srcRect r="41760" b="74286"/>
          <a:stretch>
            <a:fillRect/>
          </a:stretch>
        </p:blipFill>
        <p:spPr>
          <a:xfrm>
            <a:off x="5556885" y="1993265"/>
            <a:ext cx="6182360" cy="420179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18"/>
          <p:cNvSpPr txBox="1"/>
          <p:nvPr/>
        </p:nvSpPr>
        <p:spPr>
          <a:xfrm>
            <a:off x="332509" y="536324"/>
            <a:ext cx="9753600" cy="646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3000"/>
              <a:buFont typeface="Arial" panose="020B0604020202020204"/>
              <a:buNone/>
            </a:pPr>
            <a:r>
              <a:rPr lang="en-US" sz="3000" b="1"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INPUT DESIGN</a:t>
            </a:r>
            <a:endParaRPr sz="3000" b="1"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pic>
        <p:nvPicPr>
          <p:cNvPr id="4" name="Content Placeholder 3"/>
          <p:cNvPicPr>
            <a:picLocks noChangeAspect="1"/>
          </p:cNvPicPr>
          <p:nvPr/>
        </p:nvPicPr>
        <p:blipFill>
          <a:blip r:embed="rId3">
            <a:extLst>
              <a:ext uri="{BEBA8EAE-BF5A-486C-A8C5-ECC9F3942E4B}">
                <a14:imgProps xmlns:a14="http://schemas.microsoft.com/office/drawing/2010/main">
                  <a14:imgLayer r:embed="rId4">
                    <a14:imgEffect>
                      <a14:brightnessContrast contrast="-20000"/>
                    </a14:imgEffect>
                    <a14:imgEffect>
                      <a14:sharpenSoften amount="50000"/>
                    </a14:imgEffect>
                  </a14:imgLayer>
                </a14:imgProps>
              </a:ext>
              <a:ext uri="{28A0092B-C50C-407E-A947-70E740481C1C}">
                <a14:useLocalDpi xmlns:a14="http://schemas.microsoft.com/office/drawing/2010/main" val="0"/>
              </a:ext>
            </a:extLst>
          </a:blip>
          <a:stretch>
            <a:fillRect/>
          </a:stretch>
        </p:blipFill>
        <p:spPr>
          <a:xfrm>
            <a:off x="332509" y="1461255"/>
            <a:ext cx="5097907" cy="2984676"/>
          </a:xfrm>
          <a:prstGeom prst="rect">
            <a:avLst/>
          </a:prstGeom>
        </p:spPr>
      </p:pic>
      <p:pic>
        <p:nvPicPr>
          <p:cNvPr id="5" name="Google Shape;232;p25"/>
          <p:cNvPicPr preferRelativeResize="0"/>
          <p:nvPr/>
        </p:nvPicPr>
        <p:blipFill rotWithShape="1">
          <a:blip r:embed="rId5">
            <a:extLst>
              <a:ext uri="{BEBA8EAE-BF5A-486C-A8C5-ECC9F3942E4B}">
                <a14:imgProps xmlns:a14="http://schemas.microsoft.com/office/drawing/2010/main">
                  <a14:imgLayer r:embed="rId6">
                    <a14:imgEffect>
                      <a14:sharpenSoften amount="50000"/>
                    </a14:imgEffect>
                  </a14:imgLayer>
                </a14:imgProps>
              </a:ext>
            </a:extLst>
          </a:blip>
          <a:srcRect/>
          <a:stretch>
            <a:fillRect/>
          </a:stretch>
        </p:blipFill>
        <p:spPr>
          <a:xfrm>
            <a:off x="6096000" y="3402198"/>
            <a:ext cx="5373660" cy="2957875"/>
          </a:xfrm>
          <a:prstGeom prst="rect">
            <a:avLst/>
          </a:prstGeom>
          <a:noFill/>
          <a:ln>
            <a:noFill/>
          </a:ln>
        </p:spPr>
      </p:pic>
      <p:sp>
        <p:nvSpPr>
          <p:cNvPr id="2" name="Rectangle 1"/>
          <p:cNvSpPr/>
          <p:nvPr/>
        </p:nvSpPr>
        <p:spPr>
          <a:xfrm>
            <a:off x="6531430" y="1567543"/>
            <a:ext cx="2071396" cy="97971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Times New Roman" panose="02020603050405020304" pitchFamily="18" charset="0"/>
                <a:cs typeface="Times New Roman" panose="02020603050405020304" pitchFamily="18" charset="0"/>
              </a:rPr>
              <a:t>DIABETES FORM</a:t>
            </a:r>
            <a:endParaRPr lang="en-IN" b="1" dirty="0">
              <a:solidFill>
                <a:schemeClr val="tx1"/>
              </a:solidFill>
              <a:latin typeface="Times New Roman" panose="02020603050405020304" pitchFamily="18" charset="0"/>
              <a:cs typeface="Times New Roman" panose="02020603050405020304" pitchFamily="18" charset="0"/>
            </a:endParaRPr>
          </a:p>
        </p:txBody>
      </p:sp>
      <p:sp>
        <p:nvSpPr>
          <p:cNvPr id="3" name="Rectangle 2"/>
          <p:cNvSpPr/>
          <p:nvPr/>
        </p:nvSpPr>
        <p:spPr>
          <a:xfrm>
            <a:off x="2979293" y="5234474"/>
            <a:ext cx="2230016" cy="9144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Times New Roman" panose="02020603050405020304" pitchFamily="18" charset="0"/>
                <a:cs typeface="Times New Roman" panose="02020603050405020304" pitchFamily="18" charset="0"/>
              </a:rPr>
              <a:t>HEART DISEASE FORM</a:t>
            </a:r>
            <a:endParaRPr lang="en-IN" b="1" dirty="0">
              <a:solidFill>
                <a:schemeClr val="tx1"/>
              </a:solidFill>
              <a:latin typeface="Times New Roman" panose="02020603050405020304" pitchFamily="18" charset="0"/>
              <a:cs typeface="Times New Roman" panose="02020603050405020304" pitchFamily="18" charset="0"/>
            </a:endParaRPr>
          </a:p>
        </p:txBody>
      </p:sp>
      <p:cxnSp>
        <p:nvCxnSpPr>
          <p:cNvPr id="7" name="Straight Arrow Connector 6"/>
          <p:cNvCxnSpPr>
            <a:stCxn id="2" idx="1"/>
          </p:cNvCxnSpPr>
          <p:nvPr/>
        </p:nvCxnSpPr>
        <p:spPr>
          <a:xfrm flipH="1">
            <a:off x="5464628" y="2057401"/>
            <a:ext cx="1066802" cy="727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2" name="Straight Arrow Connector 11"/>
          <p:cNvCxnSpPr>
            <a:stCxn id="3" idx="3"/>
          </p:cNvCxnSpPr>
          <p:nvPr/>
        </p:nvCxnSpPr>
        <p:spPr>
          <a:xfrm>
            <a:off x="5209309" y="5691674"/>
            <a:ext cx="88669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21CD86-5A91-44BB-B0A4-FB5DA62496E9}"/>
              </a:ext>
            </a:extLst>
          </p:cNvPr>
          <p:cNvSpPr>
            <a:spLocks noGrp="1"/>
          </p:cNvSpPr>
          <p:nvPr>
            <p:ph type="ctrTitle"/>
          </p:nvPr>
        </p:nvSpPr>
        <p:spPr>
          <a:xfrm>
            <a:off x="1458685" y="226624"/>
            <a:ext cx="9144000" cy="967694"/>
          </a:xfrm>
        </p:spPr>
        <p:txBody>
          <a:bodyPr/>
          <a:lstStyle/>
          <a:p>
            <a:r>
              <a:rPr lang="en-US" dirty="0"/>
              <a:t>Dataset</a:t>
            </a:r>
            <a:endParaRPr lang="en-IN" dirty="0"/>
          </a:p>
        </p:txBody>
      </p:sp>
      <p:pic>
        <p:nvPicPr>
          <p:cNvPr id="5" name="Picture 4">
            <a:extLst>
              <a:ext uri="{FF2B5EF4-FFF2-40B4-BE49-F238E27FC236}">
                <a16:creationId xmlns:a16="http://schemas.microsoft.com/office/drawing/2014/main" id="{32BF7089-651F-466C-A7BD-057F0F02C8B6}"/>
              </a:ext>
            </a:extLst>
          </p:cNvPr>
          <p:cNvPicPr>
            <a:picLocks noChangeAspect="1"/>
          </p:cNvPicPr>
          <p:nvPr/>
        </p:nvPicPr>
        <p:blipFill>
          <a:blip r:embed="rId2"/>
          <a:stretch>
            <a:fillRect/>
          </a:stretch>
        </p:blipFill>
        <p:spPr>
          <a:xfrm>
            <a:off x="915178" y="1272002"/>
            <a:ext cx="4664528" cy="3178908"/>
          </a:xfrm>
          <a:prstGeom prst="rect">
            <a:avLst/>
          </a:prstGeom>
        </p:spPr>
      </p:pic>
      <p:pic>
        <p:nvPicPr>
          <p:cNvPr id="7" name="Picture 6">
            <a:extLst>
              <a:ext uri="{FF2B5EF4-FFF2-40B4-BE49-F238E27FC236}">
                <a16:creationId xmlns:a16="http://schemas.microsoft.com/office/drawing/2014/main" id="{D6942FC9-C3B3-44D0-BC3D-234A650A972B}"/>
              </a:ext>
            </a:extLst>
          </p:cNvPr>
          <p:cNvPicPr>
            <a:picLocks noChangeAspect="1"/>
          </p:cNvPicPr>
          <p:nvPr/>
        </p:nvPicPr>
        <p:blipFill>
          <a:blip r:embed="rId3"/>
          <a:stretch>
            <a:fillRect/>
          </a:stretch>
        </p:blipFill>
        <p:spPr>
          <a:xfrm>
            <a:off x="6400800" y="3516126"/>
            <a:ext cx="5451687" cy="3115250"/>
          </a:xfrm>
          <a:prstGeom prst="rect">
            <a:avLst/>
          </a:prstGeom>
        </p:spPr>
      </p:pic>
      <p:cxnSp>
        <p:nvCxnSpPr>
          <p:cNvPr id="9" name="Straight Arrow Connector 8">
            <a:extLst>
              <a:ext uri="{FF2B5EF4-FFF2-40B4-BE49-F238E27FC236}">
                <a16:creationId xmlns:a16="http://schemas.microsoft.com/office/drawing/2014/main" id="{807176DF-BE1A-4B00-85A8-E6F3414E43D7}"/>
              </a:ext>
            </a:extLst>
          </p:cNvPr>
          <p:cNvCxnSpPr>
            <a:cxnSpLocks/>
          </p:cNvCxnSpPr>
          <p:nvPr/>
        </p:nvCxnSpPr>
        <p:spPr>
          <a:xfrm>
            <a:off x="5598367" y="2295331"/>
            <a:ext cx="90507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1" name="Rectangle 10">
            <a:extLst>
              <a:ext uri="{FF2B5EF4-FFF2-40B4-BE49-F238E27FC236}">
                <a16:creationId xmlns:a16="http://schemas.microsoft.com/office/drawing/2014/main" id="{A860C822-180B-4F3A-A588-CFC1C80415A1}"/>
              </a:ext>
            </a:extLst>
          </p:cNvPr>
          <p:cNvSpPr/>
          <p:nvPr/>
        </p:nvSpPr>
        <p:spPr>
          <a:xfrm>
            <a:off x="7035282" y="1866122"/>
            <a:ext cx="2379306" cy="78376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Black" panose="020B0A04020102020204" pitchFamily="34" charset="0"/>
              </a:rPr>
              <a:t>Diabetes dataset</a:t>
            </a:r>
            <a:endParaRPr lang="en-IN" dirty="0">
              <a:solidFill>
                <a:sysClr val="windowText" lastClr="000000"/>
              </a:solidFill>
              <a:latin typeface="Arial Black" panose="020B0A04020102020204" pitchFamily="34" charset="0"/>
            </a:endParaRPr>
          </a:p>
        </p:txBody>
      </p:sp>
      <p:sp>
        <p:nvSpPr>
          <p:cNvPr id="14" name="Rectangle 13">
            <a:extLst>
              <a:ext uri="{FF2B5EF4-FFF2-40B4-BE49-F238E27FC236}">
                <a16:creationId xmlns:a16="http://schemas.microsoft.com/office/drawing/2014/main" id="{254C3D8B-1E3A-455A-A650-7F3200B7AA67}"/>
              </a:ext>
            </a:extLst>
          </p:cNvPr>
          <p:cNvSpPr/>
          <p:nvPr/>
        </p:nvSpPr>
        <p:spPr>
          <a:xfrm>
            <a:off x="1735494" y="5299788"/>
            <a:ext cx="2565918" cy="81176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Arial Black" panose="020B0A04020102020204" pitchFamily="34" charset="0"/>
              </a:rPr>
              <a:t>Heart Disease Dataset</a:t>
            </a:r>
            <a:endParaRPr lang="en-IN" b="1" dirty="0">
              <a:solidFill>
                <a:schemeClr val="tx1"/>
              </a:solidFill>
              <a:latin typeface="Arial Black" panose="020B0A04020102020204" pitchFamily="34" charset="0"/>
            </a:endParaRPr>
          </a:p>
        </p:txBody>
      </p:sp>
      <p:cxnSp>
        <p:nvCxnSpPr>
          <p:cNvPr id="15" name="Straight Arrow Connector 14">
            <a:extLst>
              <a:ext uri="{FF2B5EF4-FFF2-40B4-BE49-F238E27FC236}">
                <a16:creationId xmlns:a16="http://schemas.microsoft.com/office/drawing/2014/main" id="{E7A96CAC-BEC8-4FD0-A3F3-19A01E815BF1}"/>
              </a:ext>
            </a:extLst>
          </p:cNvPr>
          <p:cNvCxnSpPr>
            <a:cxnSpLocks/>
          </p:cNvCxnSpPr>
          <p:nvPr/>
        </p:nvCxnSpPr>
        <p:spPr>
          <a:xfrm flipH="1">
            <a:off x="4693298" y="5620139"/>
            <a:ext cx="1595535"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0564552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19"/>
          <p:cNvSpPr txBox="1">
            <a:spLocks noGrp="1"/>
          </p:cNvSpPr>
          <p:nvPr>
            <p:ph type="title"/>
          </p:nvPr>
        </p:nvSpPr>
        <p:spPr>
          <a:xfrm>
            <a:off x="955966" y="636665"/>
            <a:ext cx="10515600" cy="13257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4400"/>
              <a:buFont typeface="Times New Roman" panose="02020603050405020304"/>
              <a:buNone/>
            </a:pPr>
            <a:r>
              <a:rPr lang="en-US" sz="4000" b="1" dirty="0">
                <a:latin typeface="Times New Roman" panose="02020603050405020304"/>
                <a:ea typeface="Times New Roman" panose="02020603050405020304"/>
                <a:cs typeface="Times New Roman" panose="02020603050405020304"/>
                <a:sym typeface="Times New Roman" panose="02020603050405020304"/>
              </a:rPr>
              <a:t>MODULES</a:t>
            </a:r>
            <a:r>
              <a:rPr lang="en-IN" altLang="en-US" sz="4000" b="1" dirty="0">
                <a:latin typeface="Times New Roman" panose="02020603050405020304"/>
                <a:ea typeface="Times New Roman" panose="02020603050405020304"/>
                <a:cs typeface="Times New Roman" panose="02020603050405020304"/>
                <a:sym typeface="Times New Roman" panose="02020603050405020304"/>
              </a:rPr>
              <a:t>  DESCRIPTION</a:t>
            </a:r>
          </a:p>
        </p:txBody>
      </p:sp>
      <p:sp>
        <p:nvSpPr>
          <p:cNvPr id="194" name="Google Shape;194;p19"/>
          <p:cNvSpPr txBox="1">
            <a:spLocks noGrp="1"/>
          </p:cNvSpPr>
          <p:nvPr>
            <p:ph type="body" idx="1"/>
          </p:nvPr>
        </p:nvSpPr>
        <p:spPr>
          <a:xfrm>
            <a:off x="1348511" y="1849650"/>
            <a:ext cx="8055300" cy="3158700"/>
          </a:xfrm>
          <a:prstGeom prst="rect">
            <a:avLst/>
          </a:prstGeom>
          <a:noFill/>
          <a:ln>
            <a:noFill/>
          </a:ln>
        </p:spPr>
        <p:txBody>
          <a:bodyPr spcFirstLastPara="1" wrap="square" lIns="91425" tIns="45700" rIns="91425" bIns="45700" anchor="t" anchorCtr="0">
            <a:noAutofit/>
          </a:bodyPr>
          <a:lstStyle/>
          <a:p>
            <a:pPr marL="609600" lvl="0" indent="-381000" algn="l" rtl="0">
              <a:lnSpc>
                <a:spcPct val="90000"/>
              </a:lnSpc>
              <a:spcBef>
                <a:spcPts val="0"/>
              </a:spcBef>
              <a:spcAft>
                <a:spcPts val="0"/>
              </a:spcAft>
              <a:buSzPts val="3000"/>
              <a:buFont typeface="Noto Sans Symbols"/>
              <a:buNone/>
            </a:pPr>
            <a:endParaRPr sz="3600" dirty="0">
              <a:latin typeface="Times New Roman" panose="02020603050405020304"/>
              <a:ea typeface="Times New Roman" panose="02020603050405020304"/>
              <a:cs typeface="Times New Roman" panose="02020603050405020304"/>
              <a:sym typeface="Times New Roman" panose="02020603050405020304"/>
            </a:endParaRPr>
          </a:p>
          <a:p>
            <a:pPr marL="609600" lvl="0" indent="-571500" algn="l" rtl="0">
              <a:lnSpc>
                <a:spcPct val="90000"/>
              </a:lnSpc>
              <a:spcBef>
                <a:spcPts val="0"/>
              </a:spcBef>
              <a:spcAft>
                <a:spcPts val="0"/>
              </a:spcAft>
              <a:buSzPts val="3000"/>
              <a:buFont typeface="Noto Sans Symbols"/>
              <a:buChar char="❖"/>
            </a:pPr>
            <a:r>
              <a:rPr lang="en-US" sz="3600" dirty="0">
                <a:latin typeface="Times New Roman" panose="02020603050405020304"/>
                <a:ea typeface="Times New Roman" panose="02020603050405020304"/>
                <a:cs typeface="Times New Roman" panose="02020603050405020304"/>
                <a:sym typeface="Times New Roman" panose="02020603050405020304"/>
              </a:rPr>
              <a:t>Dataset Description</a:t>
            </a:r>
          </a:p>
          <a:p>
            <a:pPr marL="609600" lvl="0" indent="-571500" algn="l" rtl="0">
              <a:lnSpc>
                <a:spcPct val="90000"/>
              </a:lnSpc>
              <a:spcBef>
                <a:spcPts val="0"/>
              </a:spcBef>
              <a:spcAft>
                <a:spcPts val="0"/>
              </a:spcAft>
              <a:buSzPts val="3000"/>
              <a:buFont typeface="Noto Sans Symbols"/>
              <a:buChar char="❖"/>
            </a:pPr>
            <a:r>
              <a:rPr lang="en-US" sz="3600" dirty="0">
                <a:latin typeface="Times New Roman" panose="02020603050405020304"/>
                <a:ea typeface="Times New Roman" panose="02020603050405020304"/>
                <a:cs typeface="Times New Roman" panose="02020603050405020304"/>
                <a:sym typeface="Times New Roman" panose="02020603050405020304"/>
              </a:rPr>
              <a:t>Data Pre-Processing</a:t>
            </a:r>
            <a:endParaRPr sz="3600" dirty="0">
              <a:latin typeface="Times New Roman" panose="02020603050405020304"/>
              <a:ea typeface="Times New Roman" panose="02020603050405020304"/>
              <a:cs typeface="Times New Roman" panose="02020603050405020304"/>
              <a:sym typeface="Times New Roman" panose="02020603050405020304"/>
            </a:endParaRPr>
          </a:p>
          <a:p>
            <a:pPr marL="609600" lvl="0" indent="-571500" algn="l" rtl="0">
              <a:lnSpc>
                <a:spcPct val="90000"/>
              </a:lnSpc>
              <a:spcBef>
                <a:spcPts val="0"/>
              </a:spcBef>
              <a:spcAft>
                <a:spcPts val="0"/>
              </a:spcAft>
              <a:buSzPts val="3000"/>
              <a:buFont typeface="Noto Sans Symbols"/>
              <a:buChar char="❖"/>
            </a:pPr>
            <a:r>
              <a:rPr lang="en-US" sz="3600" dirty="0">
                <a:latin typeface="Times New Roman" panose="02020603050405020304"/>
                <a:ea typeface="Times New Roman" panose="02020603050405020304"/>
                <a:cs typeface="Times New Roman" panose="02020603050405020304"/>
                <a:sym typeface="Times New Roman" panose="02020603050405020304"/>
              </a:rPr>
              <a:t>Feature Selection </a:t>
            </a:r>
            <a:endParaRPr sz="3600" dirty="0">
              <a:latin typeface="Times New Roman" panose="02020603050405020304"/>
              <a:ea typeface="Times New Roman" panose="02020603050405020304"/>
              <a:cs typeface="Times New Roman" panose="02020603050405020304"/>
              <a:sym typeface="Times New Roman" panose="02020603050405020304"/>
            </a:endParaRPr>
          </a:p>
          <a:p>
            <a:pPr marL="609600" lvl="0" indent="-571500" algn="l" rtl="0">
              <a:lnSpc>
                <a:spcPct val="90000"/>
              </a:lnSpc>
              <a:spcBef>
                <a:spcPts val="0"/>
              </a:spcBef>
              <a:spcAft>
                <a:spcPts val="0"/>
              </a:spcAft>
              <a:buSzPts val="3000"/>
              <a:buFont typeface="Noto Sans Symbols"/>
              <a:buChar char="❖"/>
            </a:pPr>
            <a:r>
              <a:rPr lang="en-US" sz="3600" dirty="0">
                <a:latin typeface="Times New Roman" panose="02020603050405020304"/>
                <a:ea typeface="Times New Roman" panose="02020603050405020304"/>
                <a:cs typeface="Times New Roman" panose="02020603050405020304"/>
                <a:sym typeface="Times New Roman" panose="02020603050405020304"/>
              </a:rPr>
              <a:t>Classification Modeling</a:t>
            </a:r>
            <a:endParaRPr sz="3600" dirty="0">
              <a:latin typeface="Times New Roman" panose="02020603050405020304"/>
              <a:ea typeface="Times New Roman" panose="02020603050405020304"/>
              <a:cs typeface="Times New Roman" panose="02020603050405020304"/>
              <a:sym typeface="Times New Roman" panose="02020603050405020304"/>
            </a:endParaRPr>
          </a:p>
          <a:p>
            <a:pPr marL="609600" lvl="0" indent="-571500" algn="l" rtl="0">
              <a:lnSpc>
                <a:spcPct val="90000"/>
              </a:lnSpc>
              <a:spcBef>
                <a:spcPts val="0"/>
              </a:spcBef>
              <a:spcAft>
                <a:spcPts val="0"/>
              </a:spcAft>
              <a:buSzPts val="3000"/>
              <a:buFont typeface="Noto Sans Symbols"/>
              <a:buChar char="❖"/>
            </a:pPr>
            <a:r>
              <a:rPr lang="en-US" sz="3600" dirty="0">
                <a:latin typeface="Times New Roman" panose="02020603050405020304"/>
                <a:ea typeface="Times New Roman" panose="02020603050405020304"/>
                <a:cs typeface="Times New Roman" panose="02020603050405020304"/>
                <a:sym typeface="Times New Roman" panose="02020603050405020304"/>
              </a:rPr>
              <a:t>Performance Measures</a:t>
            </a:r>
            <a:endParaRPr sz="3600" dirty="0">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20"/>
          <p:cNvSpPr txBox="1"/>
          <p:nvPr/>
        </p:nvSpPr>
        <p:spPr>
          <a:xfrm>
            <a:off x="248641" y="27445"/>
            <a:ext cx="9753600" cy="646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3000"/>
              <a:buFont typeface="Arial" panose="020B0604020202020204"/>
              <a:buNone/>
            </a:pPr>
            <a:r>
              <a:rPr lang="en-US" sz="3000" b="1"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DATASET DESCRIPTION:</a:t>
            </a:r>
            <a:endParaRPr sz="3000" b="1"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200" name="Google Shape;200;p20"/>
          <p:cNvSpPr txBox="1"/>
          <p:nvPr/>
        </p:nvSpPr>
        <p:spPr>
          <a:xfrm>
            <a:off x="105410" y="758825"/>
            <a:ext cx="11837670" cy="6214110"/>
          </a:xfrm>
          <a:prstGeom prst="rect">
            <a:avLst/>
          </a:prstGeom>
          <a:noFill/>
          <a:ln>
            <a:noFill/>
          </a:ln>
        </p:spPr>
        <p:txBody>
          <a:bodyPr spcFirstLastPara="1" wrap="square" lIns="91425" tIns="91425" rIns="91425" bIns="91425" anchor="t" anchorCtr="0">
            <a:spAutoFit/>
          </a:bodyPr>
          <a:lstStyle/>
          <a:p>
            <a:pPr marL="469900" marR="0" lvl="0" indent="-457200" algn="just" rtl="0">
              <a:lnSpc>
                <a:spcPct val="100000"/>
              </a:lnSpc>
              <a:spcBef>
                <a:spcPts val="0"/>
              </a:spcBef>
              <a:spcAft>
                <a:spcPts val="0"/>
              </a:spcAft>
              <a:buClr>
                <a:srgbClr val="000000"/>
              </a:buClr>
              <a:buSzPts val="2600"/>
              <a:buFont typeface="Wingdings" panose="05000000000000000000" charset="0"/>
              <a:buChar char="v"/>
            </a:pPr>
            <a:r>
              <a:rPr lang="en-US" sz="2600" b="0"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The objective of the dataset is to predict whether or not a patient has diabetes and </a:t>
            </a:r>
            <a:r>
              <a:rPr lang="en-US" sz="2600" dirty="0">
                <a:latin typeface="Times New Roman" panose="02020603050405020304"/>
                <a:ea typeface="Times New Roman" panose="02020603050405020304"/>
                <a:cs typeface="Times New Roman" panose="02020603050405020304"/>
                <a:sym typeface="Times New Roman" panose="02020603050405020304"/>
              </a:rPr>
              <a:t>h</a:t>
            </a:r>
            <a:r>
              <a:rPr lang="en-US" sz="2600" b="0"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eart </a:t>
            </a:r>
            <a:r>
              <a:rPr lang="en-US" sz="2600" dirty="0">
                <a:latin typeface="Times New Roman" panose="02020603050405020304"/>
                <a:ea typeface="Times New Roman" panose="02020603050405020304"/>
                <a:cs typeface="Times New Roman" panose="02020603050405020304"/>
                <a:sym typeface="Times New Roman" panose="02020603050405020304"/>
              </a:rPr>
              <a:t>d</a:t>
            </a:r>
            <a:r>
              <a:rPr lang="en-US" sz="2600" b="0"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iseases, based on certain diagnostic measurements included in the dataset. </a:t>
            </a:r>
            <a:endParaRPr sz="2600" b="0"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469900" marR="0" lvl="0" indent="-457200" algn="just" rtl="0">
              <a:lnSpc>
                <a:spcPct val="100000"/>
              </a:lnSpc>
              <a:spcBef>
                <a:spcPts val="0"/>
              </a:spcBef>
              <a:spcAft>
                <a:spcPts val="0"/>
              </a:spcAft>
              <a:buClr>
                <a:srgbClr val="000000"/>
              </a:buClr>
              <a:buSzPts val="2600"/>
              <a:buFont typeface="Wingdings" panose="05000000000000000000" charset="0"/>
              <a:buChar char="v"/>
            </a:pPr>
            <a:r>
              <a:rPr lang="en-US" sz="2600" b="0"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The datasets consists of several medical predictor variables and one target variable, Outcome. Predictor variables include the number of pregnancies the patient has had, their BMI, insulin level, age, and so on.</a:t>
            </a:r>
            <a:endParaRPr sz="2600" b="0"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457200" marR="0" lvl="0" indent="-393700" algn="l" rtl="0">
              <a:lnSpc>
                <a:spcPct val="100000"/>
              </a:lnSpc>
              <a:spcBef>
                <a:spcPts val="0"/>
              </a:spcBef>
              <a:spcAft>
                <a:spcPts val="0"/>
              </a:spcAft>
              <a:buClr>
                <a:srgbClr val="000000"/>
              </a:buClr>
              <a:buSzPts val="2600"/>
              <a:buFont typeface="Times New Roman" panose="02020603050405020304"/>
              <a:buChar char="●"/>
            </a:pPr>
            <a:r>
              <a:rPr lang="en-US" sz="2600" b="1"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Pregnancies:</a:t>
            </a:r>
            <a:r>
              <a:rPr lang="en-US" sz="2600" b="0"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 Number of times pregnant</a:t>
            </a:r>
            <a:endParaRPr sz="2600" b="0"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457200" marR="0" lvl="0" indent="-393700" algn="l" rtl="0">
              <a:lnSpc>
                <a:spcPct val="100000"/>
              </a:lnSpc>
              <a:spcBef>
                <a:spcPts val="0"/>
              </a:spcBef>
              <a:spcAft>
                <a:spcPts val="0"/>
              </a:spcAft>
              <a:buClr>
                <a:srgbClr val="000000"/>
              </a:buClr>
              <a:buSzPts val="2600"/>
              <a:buFont typeface="Times New Roman" panose="02020603050405020304"/>
              <a:buChar char="●"/>
            </a:pPr>
            <a:r>
              <a:rPr lang="en-US" sz="2600" b="1"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Glucose:</a:t>
            </a:r>
            <a:r>
              <a:rPr lang="en-US" sz="2600" b="0"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 Plasma glucose concentration a 2 hours in an oral glucose tolerance test</a:t>
            </a:r>
            <a:endParaRPr sz="2600" b="0"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457200" marR="0" lvl="0" indent="-393700" algn="l" rtl="0">
              <a:lnSpc>
                <a:spcPct val="100000"/>
              </a:lnSpc>
              <a:spcBef>
                <a:spcPts val="0"/>
              </a:spcBef>
              <a:spcAft>
                <a:spcPts val="0"/>
              </a:spcAft>
              <a:buClr>
                <a:srgbClr val="000000"/>
              </a:buClr>
              <a:buSzPts val="2600"/>
              <a:buFont typeface="Times New Roman" panose="02020603050405020304"/>
              <a:buChar char="●"/>
            </a:pPr>
            <a:r>
              <a:rPr lang="en-US" sz="2600" b="1"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Blood Pressure: </a:t>
            </a:r>
            <a:r>
              <a:rPr lang="en-US" sz="2600" b="0"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Diastolic blood pressure (mm Hg)</a:t>
            </a:r>
            <a:endParaRPr sz="2600" b="0"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457200" marR="0" lvl="0" indent="-393700" algn="l" rtl="0">
              <a:lnSpc>
                <a:spcPct val="100000"/>
              </a:lnSpc>
              <a:spcBef>
                <a:spcPts val="0"/>
              </a:spcBef>
              <a:spcAft>
                <a:spcPts val="0"/>
              </a:spcAft>
              <a:buClr>
                <a:srgbClr val="000000"/>
              </a:buClr>
              <a:buSzPts val="2600"/>
              <a:buFont typeface="Times New Roman" panose="02020603050405020304"/>
              <a:buChar char="●"/>
            </a:pPr>
            <a:r>
              <a:rPr lang="en-US" sz="2600" b="1"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Skin Thickness: </a:t>
            </a:r>
            <a:r>
              <a:rPr lang="en-US" sz="2600" b="0"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Triceps skin fold thickness (mm)</a:t>
            </a:r>
            <a:endParaRPr sz="2600" b="0"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457200" marR="0" lvl="0" indent="-393700" algn="l" rtl="0">
              <a:lnSpc>
                <a:spcPct val="100000"/>
              </a:lnSpc>
              <a:spcBef>
                <a:spcPts val="0"/>
              </a:spcBef>
              <a:spcAft>
                <a:spcPts val="0"/>
              </a:spcAft>
              <a:buClr>
                <a:srgbClr val="000000"/>
              </a:buClr>
              <a:buSzPts val="2600"/>
              <a:buFont typeface="Times New Roman" panose="02020603050405020304"/>
              <a:buChar char="●"/>
            </a:pPr>
            <a:r>
              <a:rPr lang="en-US" sz="2600" b="1"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Insulin: </a:t>
            </a:r>
            <a:r>
              <a:rPr lang="en-US" sz="2600" b="0"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2-Hour serum insulin (mu U/ml)</a:t>
            </a:r>
            <a:endParaRPr sz="2600" b="0"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457200" marR="0" lvl="0" indent="-393700" algn="l" rtl="0">
              <a:lnSpc>
                <a:spcPct val="100000"/>
              </a:lnSpc>
              <a:spcBef>
                <a:spcPts val="0"/>
              </a:spcBef>
              <a:spcAft>
                <a:spcPts val="0"/>
              </a:spcAft>
              <a:buClr>
                <a:srgbClr val="000000"/>
              </a:buClr>
              <a:buSzPts val="2600"/>
              <a:buFont typeface="Times New Roman" panose="02020603050405020304"/>
              <a:buChar char="●"/>
            </a:pPr>
            <a:r>
              <a:rPr lang="en-US" sz="2600" b="1"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BMI: </a:t>
            </a:r>
            <a:r>
              <a:rPr lang="en-US" sz="2600" b="0"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Body mass index (weight in kg/(height in m)^2)</a:t>
            </a:r>
            <a:endParaRPr sz="2600" b="0"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457200" marR="0" lvl="0" indent="-393700" algn="l" rtl="0">
              <a:lnSpc>
                <a:spcPct val="100000"/>
              </a:lnSpc>
              <a:spcBef>
                <a:spcPts val="0"/>
              </a:spcBef>
              <a:spcAft>
                <a:spcPts val="0"/>
              </a:spcAft>
              <a:buClr>
                <a:srgbClr val="000000"/>
              </a:buClr>
              <a:buSzPts val="2600"/>
              <a:buFont typeface="Times New Roman" panose="02020603050405020304"/>
              <a:buChar char="●"/>
            </a:pPr>
            <a:r>
              <a:rPr lang="en-US" sz="2600" b="1"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Diabetes Pedigree Function: </a:t>
            </a:r>
            <a:r>
              <a:rPr lang="en-US" sz="2600" b="0"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Diabetes pedigree function</a:t>
            </a:r>
            <a:endParaRPr sz="2600" b="0"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457200" marR="0" lvl="0" indent="-393700" algn="l" rtl="0">
              <a:lnSpc>
                <a:spcPct val="100000"/>
              </a:lnSpc>
              <a:spcBef>
                <a:spcPts val="0"/>
              </a:spcBef>
              <a:spcAft>
                <a:spcPts val="0"/>
              </a:spcAft>
              <a:buClr>
                <a:srgbClr val="000000"/>
              </a:buClr>
              <a:buSzPts val="2600"/>
              <a:buFont typeface="Times New Roman" panose="02020603050405020304"/>
              <a:buChar char="●"/>
            </a:pPr>
            <a:r>
              <a:rPr lang="en-US" sz="2600" b="1"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Age: </a:t>
            </a:r>
            <a:r>
              <a:rPr lang="en-US" sz="2600" b="0"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Age (years)</a:t>
            </a:r>
            <a:endParaRPr sz="2600" b="0"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457200" marR="0" lvl="0" indent="-393700" algn="l" rtl="0">
              <a:lnSpc>
                <a:spcPct val="100000"/>
              </a:lnSpc>
              <a:spcBef>
                <a:spcPts val="0"/>
              </a:spcBef>
              <a:spcAft>
                <a:spcPts val="0"/>
              </a:spcAft>
              <a:buClr>
                <a:srgbClr val="000000"/>
              </a:buClr>
              <a:buSzPts val="2600"/>
              <a:buFont typeface="Times New Roman" panose="02020603050405020304"/>
              <a:buChar char="●"/>
            </a:pPr>
            <a:r>
              <a:rPr lang="en-US" sz="2600" b="1"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Outcome: </a:t>
            </a:r>
            <a:r>
              <a:rPr lang="en-US" sz="2600" b="0"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Class variable (0 or 1) 268 of 768 are 1, the others are 0</a:t>
            </a:r>
            <a:endParaRPr sz="2600" b="0"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0" marR="0" lvl="0" indent="0" algn="l" rtl="0">
              <a:lnSpc>
                <a:spcPct val="100000"/>
              </a:lnSpc>
              <a:spcBef>
                <a:spcPts val="0"/>
              </a:spcBef>
              <a:spcAft>
                <a:spcPts val="0"/>
              </a:spcAft>
              <a:buClr>
                <a:srgbClr val="000000"/>
              </a:buClr>
              <a:buSzPts val="2800"/>
              <a:buFont typeface="Arial" panose="020B0604020202020204"/>
              <a:buNone/>
            </a:pPr>
            <a:endParaRPr sz="2800" b="0"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21"/>
          <p:cNvSpPr txBox="1"/>
          <p:nvPr/>
        </p:nvSpPr>
        <p:spPr>
          <a:xfrm>
            <a:off x="535709" y="624071"/>
            <a:ext cx="9753600" cy="646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3000"/>
              <a:buFont typeface="Arial" panose="020B0604020202020204"/>
              <a:buNone/>
            </a:pPr>
            <a:r>
              <a:rPr lang="en-US" sz="3000" b="1"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DATA PRE PROCESSING:</a:t>
            </a:r>
            <a:endParaRPr sz="3000" b="1"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206" name="Google Shape;206;p21"/>
          <p:cNvSpPr txBox="1"/>
          <p:nvPr/>
        </p:nvSpPr>
        <p:spPr>
          <a:xfrm>
            <a:off x="877450" y="1803750"/>
            <a:ext cx="10409400" cy="3197860"/>
          </a:xfrm>
          <a:prstGeom prst="rect">
            <a:avLst/>
          </a:prstGeom>
          <a:noFill/>
          <a:ln>
            <a:noFill/>
          </a:ln>
        </p:spPr>
        <p:txBody>
          <a:bodyPr spcFirstLastPara="1" wrap="square" lIns="91425" tIns="91425" rIns="91425" bIns="91425" anchor="t" anchorCtr="0">
            <a:spAutoFit/>
          </a:bodyPr>
          <a:lstStyle/>
          <a:p>
            <a:pPr marL="457200" marR="0" lvl="0" indent="-457200" algn="just" rtl="0">
              <a:lnSpc>
                <a:spcPct val="100000"/>
              </a:lnSpc>
              <a:spcBef>
                <a:spcPts val="0"/>
              </a:spcBef>
              <a:spcAft>
                <a:spcPts val="0"/>
              </a:spcAft>
              <a:buClr>
                <a:srgbClr val="000000"/>
              </a:buClr>
              <a:buSzPts val="3200"/>
              <a:buFont typeface="Wingdings" panose="05000000000000000000" charset="0"/>
              <a:buChar char="v"/>
            </a:pPr>
            <a:r>
              <a:rPr lang="en-US" sz="2800" b="0" i="0" u="none" strike="noStrike" cap="none" dirty="0">
                <a:solidFill>
                  <a:srgbClr val="000000"/>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Diabetes disease and Heart Disease data is pre-processed after collection of various records. </a:t>
            </a:r>
            <a:endParaRPr sz="2800" b="0" i="0" u="none" strike="noStrike" cap="none" dirty="0">
              <a:solidFill>
                <a:srgbClr val="000000"/>
              </a:solidFill>
              <a:latin typeface="Times New Roman" panose="02020603050405020304" pitchFamily="18" charset="0"/>
              <a:ea typeface="Arial" panose="020B0604020202020204"/>
              <a:cs typeface="Times New Roman" panose="02020603050405020304" pitchFamily="18" charset="0"/>
              <a:sym typeface="Arial" panose="020B0604020202020204"/>
            </a:endParaRPr>
          </a:p>
          <a:p>
            <a:pPr marL="457200" marR="0" lvl="0" indent="-457200" algn="just" rtl="0">
              <a:lnSpc>
                <a:spcPct val="100000"/>
              </a:lnSpc>
              <a:spcBef>
                <a:spcPts val="0"/>
              </a:spcBef>
              <a:spcAft>
                <a:spcPts val="0"/>
              </a:spcAft>
              <a:buClr>
                <a:srgbClr val="000000"/>
              </a:buClr>
              <a:buSzPts val="3200"/>
              <a:buFont typeface="Wingdings" panose="05000000000000000000" charset="0"/>
              <a:buChar char="v"/>
            </a:pPr>
            <a:r>
              <a:rPr lang="en-US" sz="2800" b="0" i="0" u="none" strike="noStrike" cap="none" dirty="0">
                <a:solidFill>
                  <a:srgbClr val="000000"/>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The dataset contains a total of 769 patient records, where 6 records are with some missing values. </a:t>
            </a:r>
            <a:endParaRPr sz="2800" b="0" i="0" u="none" strike="noStrike" cap="none" dirty="0">
              <a:solidFill>
                <a:srgbClr val="000000"/>
              </a:solidFill>
              <a:latin typeface="Times New Roman" panose="02020603050405020304" pitchFamily="18" charset="0"/>
              <a:ea typeface="Arial" panose="020B0604020202020204"/>
              <a:cs typeface="Times New Roman" panose="02020603050405020304" pitchFamily="18" charset="0"/>
              <a:sym typeface="Arial" panose="020B0604020202020204"/>
            </a:endParaRPr>
          </a:p>
          <a:p>
            <a:pPr marL="457200" marR="0" lvl="0" indent="-457200" algn="just" rtl="0">
              <a:lnSpc>
                <a:spcPct val="100000"/>
              </a:lnSpc>
              <a:spcBef>
                <a:spcPts val="0"/>
              </a:spcBef>
              <a:spcAft>
                <a:spcPts val="0"/>
              </a:spcAft>
              <a:buClr>
                <a:srgbClr val="000000"/>
              </a:buClr>
              <a:buSzPts val="3200"/>
              <a:buFont typeface="Wingdings" panose="05000000000000000000" charset="0"/>
              <a:buChar char="v"/>
            </a:pPr>
            <a:r>
              <a:rPr lang="en-US" sz="2800" b="0" i="0" u="none" strike="noStrike" cap="none" dirty="0">
                <a:solidFill>
                  <a:srgbClr val="000000"/>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Those 6 records have been removed from the dataset and the remaining 763 patient records are used in pre-processing.</a:t>
            </a:r>
            <a:endParaRPr sz="2800" b="0" i="0" u="none" strike="noStrike" cap="none" dirty="0">
              <a:solidFill>
                <a:srgbClr val="000000"/>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endParaRPr>
          </a:p>
          <a:p>
            <a:pPr marL="457200" marR="0" lvl="0" indent="-254000" algn="just" rtl="0">
              <a:lnSpc>
                <a:spcPct val="100000"/>
              </a:lnSpc>
              <a:spcBef>
                <a:spcPts val="0"/>
              </a:spcBef>
              <a:spcAft>
                <a:spcPts val="0"/>
              </a:spcAft>
              <a:buClr>
                <a:srgbClr val="000000"/>
              </a:buClr>
              <a:buSzPts val="3200"/>
              <a:buFont typeface="Noto Sans Symbols"/>
              <a:buNone/>
            </a:pPr>
            <a:endParaRPr sz="2800" b="0" i="0" u="none" strike="noStrike" cap="none" dirty="0">
              <a:solidFill>
                <a:srgbClr val="000000"/>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22"/>
          <p:cNvSpPr txBox="1"/>
          <p:nvPr/>
        </p:nvSpPr>
        <p:spPr>
          <a:xfrm>
            <a:off x="548770" y="625443"/>
            <a:ext cx="9753600" cy="646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3000"/>
              <a:buFont typeface="Arial" panose="020B0604020202020204"/>
              <a:buNone/>
            </a:pPr>
            <a:r>
              <a:rPr lang="en-US" sz="3000" b="1"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FEATURE SELECTION:</a:t>
            </a:r>
            <a:endParaRPr sz="3000" b="1"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212" name="Google Shape;212;p22"/>
          <p:cNvSpPr txBox="1"/>
          <p:nvPr/>
        </p:nvSpPr>
        <p:spPr>
          <a:xfrm>
            <a:off x="925650" y="1735513"/>
            <a:ext cx="9753600" cy="3628390"/>
          </a:xfrm>
          <a:prstGeom prst="rect">
            <a:avLst/>
          </a:prstGeom>
          <a:noFill/>
          <a:ln>
            <a:noFill/>
          </a:ln>
        </p:spPr>
        <p:txBody>
          <a:bodyPr spcFirstLastPara="1" wrap="square" lIns="91425" tIns="91425" rIns="91425" bIns="91425" anchor="t" anchorCtr="0">
            <a:spAutoFit/>
          </a:bodyPr>
          <a:lstStyle/>
          <a:p>
            <a:pPr marL="457200" marR="0" lvl="0" indent="-457200" algn="just" rtl="0">
              <a:lnSpc>
                <a:spcPct val="100000"/>
              </a:lnSpc>
              <a:spcBef>
                <a:spcPts val="0"/>
              </a:spcBef>
              <a:spcAft>
                <a:spcPts val="0"/>
              </a:spcAft>
              <a:buClr>
                <a:srgbClr val="000000"/>
              </a:buClr>
              <a:buSzPts val="3200"/>
              <a:buFont typeface="Wingdings" panose="05000000000000000000" charset="0"/>
              <a:buChar char="v"/>
            </a:pPr>
            <a:r>
              <a:rPr lang="en-US" sz="2800" b="0"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From among the 8 attributes of the data set, one attributes pertaining to age is used to identify the personal information of the patient. </a:t>
            </a:r>
            <a:endParaRPr sz="2800" b="0" i="0" u="none" strike="noStrike" cap="none" dirty="0">
              <a:solidFill>
                <a:srgbClr val="000000"/>
              </a:solidFill>
              <a:latin typeface="Arial" panose="020B0604020202020204"/>
              <a:ea typeface="Arial" panose="020B0604020202020204"/>
              <a:cs typeface="Arial" panose="020B0604020202020204"/>
              <a:sym typeface="Arial" panose="020B0604020202020204"/>
            </a:endParaRPr>
          </a:p>
          <a:p>
            <a:pPr marL="457200" marR="0" lvl="0" indent="-457200" algn="just" rtl="0">
              <a:lnSpc>
                <a:spcPct val="100000"/>
              </a:lnSpc>
              <a:spcBef>
                <a:spcPts val="0"/>
              </a:spcBef>
              <a:spcAft>
                <a:spcPts val="0"/>
              </a:spcAft>
              <a:buClr>
                <a:srgbClr val="000000"/>
              </a:buClr>
              <a:buSzPts val="3200"/>
              <a:buFont typeface="Wingdings" panose="05000000000000000000" charset="0"/>
              <a:buChar char="v"/>
            </a:pPr>
            <a:r>
              <a:rPr lang="en-US" sz="2800" b="0"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The remaining 7 attributes are considered important as they contain vital clinical records. </a:t>
            </a:r>
            <a:endParaRPr sz="2800" b="0" i="0" u="none" strike="noStrike" cap="none" dirty="0">
              <a:solidFill>
                <a:srgbClr val="000000"/>
              </a:solidFill>
              <a:latin typeface="Arial" panose="020B0604020202020204"/>
              <a:ea typeface="Arial" panose="020B0604020202020204"/>
              <a:cs typeface="Arial" panose="020B0604020202020204"/>
              <a:sym typeface="Arial" panose="020B0604020202020204"/>
            </a:endParaRPr>
          </a:p>
          <a:p>
            <a:pPr marL="457200" marR="0" lvl="0" indent="-457200" algn="just" rtl="0">
              <a:lnSpc>
                <a:spcPct val="100000"/>
              </a:lnSpc>
              <a:spcBef>
                <a:spcPts val="0"/>
              </a:spcBef>
              <a:spcAft>
                <a:spcPts val="0"/>
              </a:spcAft>
              <a:buClr>
                <a:srgbClr val="000000"/>
              </a:buClr>
              <a:buSzPts val="3200"/>
              <a:buFont typeface="Wingdings" panose="05000000000000000000" charset="0"/>
              <a:buChar char="v"/>
            </a:pPr>
            <a:r>
              <a:rPr lang="en-US" sz="2800" b="0"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Clinical records are vital to diagnosis and learning the severity of diabetes disease and heart disease.</a:t>
            </a:r>
            <a:endParaRPr sz="2800" b="0"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457200" marR="0" lvl="0" indent="-254000" algn="just" rtl="0">
              <a:lnSpc>
                <a:spcPct val="100000"/>
              </a:lnSpc>
              <a:spcBef>
                <a:spcPts val="0"/>
              </a:spcBef>
              <a:spcAft>
                <a:spcPts val="0"/>
              </a:spcAft>
              <a:buClr>
                <a:srgbClr val="000000"/>
              </a:buClr>
              <a:buSzPts val="3200"/>
              <a:buFont typeface="Noto Sans Symbols"/>
              <a:buNone/>
            </a:pPr>
            <a:endParaRPr sz="2800" b="0"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515620" y="245745"/>
            <a:ext cx="11092180" cy="5545455"/>
          </a:xfrm>
        </p:spPr>
        <p:txBody>
          <a:bodyPr/>
          <a:lstStyle/>
          <a:p>
            <a:pPr marL="114300" indent="0">
              <a:buNone/>
            </a:pPr>
            <a:r>
              <a:rPr lang="en-IN" altLang="en-US" sz="2000" dirty="0">
                <a:latin typeface="Times New Roman" panose="02020603050405020304" pitchFamily="18" charset="0"/>
                <a:cs typeface="Times New Roman" panose="02020603050405020304" pitchFamily="18" charset="0"/>
              </a:rPr>
              <a:t>                                             </a:t>
            </a:r>
            <a:r>
              <a:rPr lang="en-IN" altLang="en-US" sz="4000" b="1" dirty="0">
                <a:latin typeface="Times New Roman" panose="02020603050405020304" pitchFamily="18" charset="0"/>
                <a:cs typeface="Times New Roman" panose="02020603050405020304" pitchFamily="18" charset="0"/>
              </a:rPr>
              <a:t>INTRODUCTION</a:t>
            </a:r>
            <a:endParaRPr lang="en-US" sz="2000" dirty="0">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Heart is one of the most vital organs for the proper functioning of our body. According to a survey by WHO, 78% of the worldwide deaths occurs for heart patients due to COVID-19 and also, more deaths occur in low and middle income countries including India.</a:t>
            </a:r>
          </a:p>
          <a:p>
            <a:pPr algn="just"/>
            <a:r>
              <a:rPr lang="en-US" sz="2400" dirty="0">
                <a:latin typeface="Times New Roman" panose="02020603050405020304" pitchFamily="18" charset="0"/>
                <a:cs typeface="Times New Roman" panose="02020603050405020304" pitchFamily="18" charset="0"/>
              </a:rPr>
              <a:t>The main challenge is to accurately predict the existence of CVDs(cardiovascular disease) inside human body. The older techniques have not been very successful in efficiently predicting the heart diseases. </a:t>
            </a:r>
          </a:p>
          <a:p>
            <a:pPr algn="just"/>
            <a:r>
              <a:rPr lang="en-US" sz="2400" dirty="0">
                <a:latin typeface="Times New Roman" panose="02020603050405020304" pitchFamily="18" charset="0"/>
                <a:cs typeface="Times New Roman" panose="02020603050405020304" pitchFamily="18" charset="0"/>
              </a:rPr>
              <a:t>Many medical instruents are available in the market for</a:t>
            </a:r>
            <a:r>
              <a:rPr lang="en-IN" altLang="en-US" sz="2400" dirty="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predicti</a:t>
            </a:r>
            <a:r>
              <a:rPr lang="en-IN" altLang="en-US" sz="2400" dirty="0">
                <a:latin typeface="Times New Roman" panose="02020603050405020304" pitchFamily="18" charset="0"/>
                <a:cs typeface="Times New Roman" panose="02020603050405020304" pitchFamily="18" charset="0"/>
              </a:rPr>
              <a:t>ng covid-19 for </a:t>
            </a:r>
            <a:r>
              <a:rPr lang="en-US" sz="2400" dirty="0">
                <a:latin typeface="Times New Roman" panose="02020603050405020304" pitchFamily="18" charset="0"/>
                <a:cs typeface="Times New Roman" panose="02020603050405020304" pitchFamily="18" charset="0"/>
              </a:rPr>
              <a:t>heart </a:t>
            </a:r>
            <a:r>
              <a:rPr lang="en-IN" altLang="en-US" sz="2400" dirty="0">
                <a:latin typeface="Times New Roman" panose="02020603050405020304" pitchFamily="18" charset="0"/>
                <a:cs typeface="Times New Roman" panose="02020603050405020304" pitchFamily="18" charset="0"/>
              </a:rPr>
              <a:t> and diabetes patients,</a:t>
            </a:r>
            <a:r>
              <a:rPr lang="en-US" sz="2400" dirty="0">
                <a:latin typeface="Times New Roman" panose="02020603050405020304" pitchFamily="18" charset="0"/>
                <a:cs typeface="Times New Roman" panose="02020603050405020304" pitchFamily="18" charset="0"/>
              </a:rPr>
              <a:t>but there are some drawbacks in the past project which others done</a:t>
            </a:r>
            <a:r>
              <a:rPr lang="en-IN" altLang="en-US" sz="2400" dirty="0">
                <a:latin typeface="Times New Roman" panose="02020603050405020304" pitchFamily="18" charset="0"/>
                <a:cs typeface="Times New Roman" panose="02020603050405020304" pitchFamily="18" charset="0"/>
              </a:rPr>
              <a:t>.We included both diabetes and heart disease evaluating in our project.</a:t>
            </a:r>
          </a:p>
          <a:p>
            <a:pPr algn="just"/>
            <a:r>
              <a:rPr lang="en-US" sz="2400" dirty="0">
                <a:latin typeface="Times New Roman" panose="02020603050405020304" pitchFamily="18" charset="0"/>
                <a:cs typeface="Times New Roman" panose="02020603050405020304" pitchFamily="18" charset="0"/>
              </a:rPr>
              <a:t>Age, Sex, Blood Pressure, Cholesterol, Blood Sugar, ECG, Maximum heart rate, Diabetes, etc. and some lifestyle factors like obesity, eating unhealthy food, less physical activity, smoking, consumption of alcohol ,etc. are some of the major risk factors that leads to heart diseases. </a:t>
            </a:r>
          </a:p>
          <a:p>
            <a:pPr marL="114300" indent="0" algn="just">
              <a:buNone/>
            </a:pPr>
            <a:endParaRPr lang="en-US" sz="20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23"/>
          <p:cNvSpPr txBox="1"/>
          <p:nvPr/>
        </p:nvSpPr>
        <p:spPr>
          <a:xfrm>
            <a:off x="434107" y="516826"/>
            <a:ext cx="9753600" cy="646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3000"/>
              <a:buFont typeface="Arial" panose="020B0604020202020204"/>
              <a:buNone/>
            </a:pPr>
            <a:r>
              <a:rPr lang="en-US" sz="3000" b="1"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CLASSIFICATION MODELING:</a:t>
            </a:r>
            <a:endParaRPr sz="3000" b="1"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218" name="Google Shape;218;p23"/>
          <p:cNvSpPr txBox="1"/>
          <p:nvPr/>
        </p:nvSpPr>
        <p:spPr>
          <a:xfrm>
            <a:off x="434100" y="1163325"/>
            <a:ext cx="11323800" cy="4490085"/>
          </a:xfrm>
          <a:prstGeom prst="rect">
            <a:avLst/>
          </a:prstGeom>
          <a:noFill/>
          <a:ln>
            <a:noFill/>
          </a:ln>
        </p:spPr>
        <p:txBody>
          <a:bodyPr spcFirstLastPara="1" wrap="square" lIns="91425" tIns="91425" rIns="91425" bIns="91425" anchor="t" anchorCtr="0">
            <a:spAutoFit/>
          </a:bodyPr>
          <a:lstStyle/>
          <a:p>
            <a:pPr marL="0" marR="0" lvl="0" indent="0" algn="just" rtl="0">
              <a:lnSpc>
                <a:spcPct val="100000"/>
              </a:lnSpc>
              <a:spcBef>
                <a:spcPts val="0"/>
              </a:spcBef>
              <a:spcAft>
                <a:spcPts val="0"/>
              </a:spcAft>
              <a:buClr>
                <a:srgbClr val="000000"/>
              </a:buClr>
              <a:buSzPts val="2800"/>
              <a:buFont typeface="Arial" panose="020B0604020202020204"/>
              <a:buNone/>
            </a:pPr>
            <a:r>
              <a:rPr lang="en-US" sz="2800" b="0"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The clustering of datasets is done on the basis of the variables and criteria of Decision Tree (DT) features. Then, the classifiers are applied to each clustered dataset in order to estimate its performance. The best performing models are identified from the above results based on their low rate of error.</a:t>
            </a:r>
            <a:endParaRPr sz="2800" b="0"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457200" marR="0" lvl="0" indent="0" algn="just" rtl="0">
              <a:lnSpc>
                <a:spcPct val="100000"/>
              </a:lnSpc>
              <a:spcBef>
                <a:spcPts val="0"/>
              </a:spcBef>
              <a:spcAft>
                <a:spcPts val="0"/>
              </a:spcAft>
              <a:buClr>
                <a:srgbClr val="000000"/>
              </a:buClr>
              <a:buSzPts val="2800"/>
              <a:buFont typeface="Arial" panose="020B0604020202020204"/>
              <a:buNone/>
            </a:pPr>
            <a:endParaRPr sz="2800" b="0"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527050" marR="0" lvl="0" indent="-457200" algn="just" rtl="0">
              <a:lnSpc>
                <a:spcPct val="100000"/>
              </a:lnSpc>
              <a:spcBef>
                <a:spcPts val="0"/>
              </a:spcBef>
              <a:spcAft>
                <a:spcPts val="0"/>
              </a:spcAft>
              <a:buClr>
                <a:srgbClr val="000000"/>
              </a:buClr>
              <a:buSzPts val="2500"/>
              <a:buFont typeface="Noto Sans Symbols"/>
              <a:buChar char="❖"/>
            </a:pPr>
            <a:r>
              <a:rPr lang="en-US" sz="2800" b="0"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Decision Trees Classifier</a:t>
            </a:r>
            <a:endParaRPr sz="2800" b="0"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527050" marR="0" lvl="0" indent="-457200" algn="just" rtl="0">
              <a:lnSpc>
                <a:spcPct val="100000"/>
              </a:lnSpc>
              <a:spcBef>
                <a:spcPts val="0"/>
              </a:spcBef>
              <a:spcAft>
                <a:spcPts val="0"/>
              </a:spcAft>
              <a:buClr>
                <a:srgbClr val="000000"/>
              </a:buClr>
              <a:buSzPts val="2500"/>
              <a:buFont typeface="Noto Sans Symbols"/>
              <a:buChar char="❖"/>
            </a:pPr>
            <a:r>
              <a:rPr lang="en-US" sz="2800" b="0"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Support Vector Classifier</a:t>
            </a:r>
            <a:endParaRPr sz="2800" b="0"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527050" marR="0" lvl="0" indent="-457200" algn="just" rtl="0">
              <a:lnSpc>
                <a:spcPct val="100000"/>
              </a:lnSpc>
              <a:spcBef>
                <a:spcPts val="0"/>
              </a:spcBef>
              <a:spcAft>
                <a:spcPts val="0"/>
              </a:spcAft>
              <a:buClr>
                <a:srgbClr val="000000"/>
              </a:buClr>
              <a:buSzPts val="2500"/>
              <a:buFont typeface="Noto Sans Symbols"/>
              <a:buChar char="❖"/>
            </a:pPr>
            <a:r>
              <a:rPr lang="en-US" sz="2800" b="0"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Random Forest Classifier</a:t>
            </a:r>
            <a:endParaRPr sz="2800" b="0"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527050" marR="0" lvl="0" indent="-457200" algn="just" rtl="0">
              <a:lnSpc>
                <a:spcPct val="100000"/>
              </a:lnSpc>
              <a:spcBef>
                <a:spcPts val="0"/>
              </a:spcBef>
              <a:spcAft>
                <a:spcPts val="0"/>
              </a:spcAft>
              <a:buClr>
                <a:srgbClr val="000000"/>
              </a:buClr>
              <a:buSzPts val="2500"/>
              <a:buFont typeface="Noto Sans Symbols"/>
              <a:buChar char="❖"/>
            </a:pPr>
            <a:r>
              <a:rPr lang="en-US" sz="2800" b="0"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K Nearest neighbors</a:t>
            </a:r>
            <a:endParaRPr sz="2800" b="0"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0" marR="0" lvl="0" indent="0" algn="just" rtl="0">
              <a:lnSpc>
                <a:spcPct val="100000"/>
              </a:lnSpc>
              <a:spcBef>
                <a:spcPts val="0"/>
              </a:spcBef>
              <a:spcAft>
                <a:spcPts val="0"/>
              </a:spcAft>
              <a:buClr>
                <a:srgbClr val="000000"/>
              </a:buClr>
              <a:buSzPts val="2800"/>
              <a:buFont typeface="Arial" panose="020B0604020202020204"/>
              <a:buNone/>
            </a:pPr>
            <a:endParaRPr sz="2800" b="0"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24"/>
          <p:cNvSpPr txBox="1"/>
          <p:nvPr/>
        </p:nvSpPr>
        <p:spPr>
          <a:xfrm>
            <a:off x="354215" y="563707"/>
            <a:ext cx="9753600" cy="73533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3000"/>
              <a:buFont typeface="Arial" panose="020B0604020202020204"/>
              <a:buNone/>
            </a:pPr>
            <a:r>
              <a:rPr lang="en-US" sz="3200" b="1"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PERFORMANCE MEASURES</a:t>
            </a:r>
            <a:r>
              <a:rPr lang="en-US" sz="3600" b="1"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a:t>
            </a:r>
            <a:endParaRPr sz="3600" b="1"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224" name="Google Shape;224;p24"/>
          <p:cNvSpPr txBox="1"/>
          <p:nvPr/>
        </p:nvSpPr>
        <p:spPr>
          <a:xfrm>
            <a:off x="822025" y="1743025"/>
            <a:ext cx="10150800" cy="4059555"/>
          </a:xfrm>
          <a:prstGeom prst="rect">
            <a:avLst/>
          </a:prstGeom>
          <a:noFill/>
          <a:ln>
            <a:noFill/>
          </a:ln>
        </p:spPr>
        <p:txBody>
          <a:bodyPr spcFirstLastPara="1" wrap="square" lIns="91425" tIns="91425" rIns="91425" bIns="91425" anchor="t" anchorCtr="0">
            <a:spAutoFit/>
          </a:bodyPr>
          <a:lstStyle/>
          <a:p>
            <a:pPr marL="527050" marR="0" lvl="0" indent="-457200" algn="just" rtl="0">
              <a:lnSpc>
                <a:spcPct val="100000"/>
              </a:lnSpc>
              <a:spcBef>
                <a:spcPts val="0"/>
              </a:spcBef>
              <a:spcAft>
                <a:spcPts val="0"/>
              </a:spcAft>
              <a:buClr>
                <a:srgbClr val="000000"/>
              </a:buClr>
              <a:buSzPts val="2500"/>
              <a:buFont typeface="Wingdings" panose="05000000000000000000" charset="0"/>
              <a:buChar char="v"/>
            </a:pPr>
            <a:r>
              <a:rPr lang="en-US" sz="2800" b="0"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Several standard performance metrics such as accuracy, precision and error in classification have been considered for the computation of performance efficiency of this model.</a:t>
            </a:r>
            <a:endParaRPr sz="2800" b="0"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69850" marR="0" lvl="0" indent="0" algn="just" rtl="0">
              <a:lnSpc>
                <a:spcPct val="100000"/>
              </a:lnSpc>
              <a:spcBef>
                <a:spcPts val="0"/>
              </a:spcBef>
              <a:spcAft>
                <a:spcPts val="0"/>
              </a:spcAft>
              <a:buClr>
                <a:srgbClr val="000000"/>
              </a:buClr>
              <a:buSzPts val="2500"/>
              <a:buFont typeface="Noto Sans Symbols"/>
              <a:buNone/>
            </a:pPr>
            <a:endParaRPr sz="2800" b="0"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527050" marR="0" lvl="0" indent="-457200" algn="just" rtl="0">
              <a:lnSpc>
                <a:spcPct val="100000"/>
              </a:lnSpc>
              <a:spcBef>
                <a:spcPts val="0"/>
              </a:spcBef>
              <a:spcAft>
                <a:spcPts val="0"/>
              </a:spcAft>
              <a:buClr>
                <a:srgbClr val="000000"/>
              </a:buClr>
              <a:buSzPts val="2500"/>
              <a:buFont typeface="Arial" panose="020B0604020202020204" pitchFamily="34" charset="0"/>
              <a:buChar char="•"/>
            </a:pPr>
            <a:r>
              <a:rPr lang="en-US" sz="2800" b="0"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K Nearest neighbors         : 78.571</a:t>
            </a:r>
            <a:endParaRPr sz="2800" b="0"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527050" marR="0" lvl="0" indent="-457200" algn="just" rtl="0">
              <a:lnSpc>
                <a:spcPct val="100000"/>
              </a:lnSpc>
              <a:spcBef>
                <a:spcPts val="0"/>
              </a:spcBef>
              <a:spcAft>
                <a:spcPts val="0"/>
              </a:spcAft>
              <a:buClr>
                <a:srgbClr val="000000"/>
              </a:buClr>
              <a:buSzPts val="2500"/>
              <a:buFont typeface="Arial" panose="020B0604020202020204" pitchFamily="34" charset="0"/>
              <a:buChar char="•"/>
            </a:pPr>
            <a:r>
              <a:rPr lang="en-US" sz="2800" b="0"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Support Vector Classifier : 73.376</a:t>
            </a:r>
            <a:endParaRPr sz="2800" b="0"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527050" marR="0" lvl="0" indent="-457200" algn="just" rtl="0">
              <a:lnSpc>
                <a:spcPct val="100000"/>
              </a:lnSpc>
              <a:spcBef>
                <a:spcPts val="0"/>
              </a:spcBef>
              <a:spcAft>
                <a:spcPts val="0"/>
              </a:spcAft>
              <a:buClr>
                <a:srgbClr val="000000"/>
              </a:buClr>
              <a:buSzPts val="2500"/>
              <a:buFont typeface="Arial" panose="020B0604020202020204" pitchFamily="34" charset="0"/>
              <a:buChar char="•"/>
            </a:pPr>
            <a:r>
              <a:rPr lang="en-US" sz="2800" b="0"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Decision tree                     : 68.181</a:t>
            </a:r>
            <a:endParaRPr sz="2800" b="0"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527050" marR="0" lvl="0" indent="-457200" algn="just" rtl="0">
              <a:lnSpc>
                <a:spcPct val="100000"/>
              </a:lnSpc>
              <a:spcBef>
                <a:spcPts val="0"/>
              </a:spcBef>
              <a:spcAft>
                <a:spcPts val="0"/>
              </a:spcAft>
              <a:buClr>
                <a:srgbClr val="000000"/>
              </a:buClr>
              <a:buSzPts val="2500"/>
              <a:buFont typeface="Arial" panose="020B0604020202020204" pitchFamily="34" charset="0"/>
              <a:buChar char="•"/>
            </a:pPr>
            <a:r>
              <a:rPr lang="en-US" sz="2800" b="0"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Random Forest                  : 75.974</a:t>
            </a:r>
            <a:endParaRPr sz="2800" b="0"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914400" marR="0" lvl="0" indent="-279400" algn="l" rtl="0">
              <a:lnSpc>
                <a:spcPct val="100000"/>
              </a:lnSpc>
              <a:spcBef>
                <a:spcPts val="0"/>
              </a:spcBef>
              <a:spcAft>
                <a:spcPts val="0"/>
              </a:spcAft>
              <a:buClr>
                <a:srgbClr val="000000"/>
              </a:buClr>
              <a:buSzPts val="2800"/>
              <a:buFont typeface="Noto Sans Symbols"/>
              <a:buNone/>
            </a:pPr>
            <a:endParaRPr sz="2800" b="0"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25"/>
          <p:cNvSpPr txBox="1"/>
          <p:nvPr/>
        </p:nvSpPr>
        <p:spPr>
          <a:xfrm>
            <a:off x="1322763" y="349173"/>
            <a:ext cx="9753600" cy="6465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3000"/>
              <a:buFont typeface="Arial" panose="020B0604020202020204"/>
              <a:buNone/>
            </a:pPr>
            <a:r>
              <a:rPr lang="en-US" sz="3000" b="1"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SAMPLE SCREENSHOTS</a:t>
            </a:r>
            <a:endParaRPr sz="3000" b="1"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pic>
        <p:nvPicPr>
          <p:cNvPr id="230" name="Google Shape;230;p25"/>
          <p:cNvPicPr preferRelativeResize="0"/>
          <p:nvPr/>
        </p:nvPicPr>
        <p:blipFill rotWithShape="1">
          <a:blip r:embed="rId3"/>
          <a:srcRect/>
          <a:stretch>
            <a:fillRect/>
          </a:stretch>
        </p:blipFill>
        <p:spPr>
          <a:xfrm>
            <a:off x="332500" y="997575"/>
            <a:ext cx="5317350" cy="2741626"/>
          </a:xfrm>
          <a:prstGeom prst="rect">
            <a:avLst/>
          </a:prstGeom>
          <a:noFill/>
          <a:ln>
            <a:noFill/>
          </a:ln>
        </p:spPr>
      </p:pic>
      <p:sp>
        <p:nvSpPr>
          <p:cNvPr id="231" name="Google Shape;231;p25"/>
          <p:cNvSpPr txBox="1"/>
          <p:nvPr/>
        </p:nvSpPr>
        <p:spPr>
          <a:xfrm>
            <a:off x="6093202" y="1918462"/>
            <a:ext cx="4687500" cy="569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500"/>
              <a:buFont typeface="Arial" panose="020B0604020202020204"/>
              <a:buNone/>
            </a:pPr>
            <a:r>
              <a:rPr lang="en-US" sz="2500" b="1"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Home Screen</a:t>
            </a:r>
            <a:endParaRPr sz="2500" b="1"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pic>
        <p:nvPicPr>
          <p:cNvPr id="232" name="Google Shape;232;p25"/>
          <p:cNvPicPr preferRelativeResize="0"/>
          <p:nvPr/>
        </p:nvPicPr>
        <p:blipFill rotWithShape="1">
          <a:blip r:embed="rId4"/>
          <a:srcRect/>
          <a:stretch>
            <a:fillRect/>
          </a:stretch>
        </p:blipFill>
        <p:spPr>
          <a:xfrm>
            <a:off x="6749275" y="3408725"/>
            <a:ext cx="4969201" cy="2978150"/>
          </a:xfrm>
          <a:prstGeom prst="rect">
            <a:avLst/>
          </a:prstGeom>
          <a:noFill/>
          <a:ln>
            <a:noFill/>
          </a:ln>
        </p:spPr>
      </p:pic>
      <p:sp>
        <p:nvSpPr>
          <p:cNvPr id="233" name="Google Shape;233;p25"/>
          <p:cNvSpPr txBox="1"/>
          <p:nvPr/>
        </p:nvSpPr>
        <p:spPr>
          <a:xfrm flipH="1">
            <a:off x="4036266" y="4938279"/>
            <a:ext cx="4969200" cy="569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500"/>
              <a:buFont typeface="Arial" panose="020B0604020202020204"/>
              <a:buNone/>
            </a:pPr>
            <a:r>
              <a:rPr lang="en-US" sz="2500" b="1"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Input Field</a:t>
            </a:r>
            <a:endParaRPr sz="2500" b="1"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pic>
        <p:nvPicPr>
          <p:cNvPr id="238" name="Google Shape;238;p26"/>
          <p:cNvPicPr preferRelativeResize="0"/>
          <p:nvPr/>
        </p:nvPicPr>
        <p:blipFill rotWithShape="1">
          <a:blip r:embed="rId3"/>
          <a:srcRect/>
          <a:stretch>
            <a:fillRect/>
          </a:stretch>
        </p:blipFill>
        <p:spPr>
          <a:xfrm>
            <a:off x="484901" y="444875"/>
            <a:ext cx="5174750" cy="3226049"/>
          </a:xfrm>
          <a:prstGeom prst="rect">
            <a:avLst/>
          </a:prstGeom>
          <a:noFill/>
          <a:ln>
            <a:noFill/>
          </a:ln>
        </p:spPr>
      </p:pic>
      <p:pic>
        <p:nvPicPr>
          <p:cNvPr id="239" name="Google Shape;239;p26"/>
          <p:cNvPicPr preferRelativeResize="0"/>
          <p:nvPr/>
        </p:nvPicPr>
        <p:blipFill rotWithShape="1">
          <a:blip r:embed="rId4"/>
          <a:srcRect/>
          <a:stretch>
            <a:fillRect/>
          </a:stretch>
        </p:blipFill>
        <p:spPr>
          <a:xfrm>
            <a:off x="6620100" y="3330750"/>
            <a:ext cx="5174749" cy="3184575"/>
          </a:xfrm>
          <a:prstGeom prst="rect">
            <a:avLst/>
          </a:prstGeom>
          <a:noFill/>
          <a:ln>
            <a:noFill/>
          </a:ln>
        </p:spPr>
      </p:pic>
      <p:sp>
        <p:nvSpPr>
          <p:cNvPr id="240" name="Google Shape;240;p26"/>
          <p:cNvSpPr txBox="1"/>
          <p:nvPr/>
        </p:nvSpPr>
        <p:spPr>
          <a:xfrm>
            <a:off x="5957446" y="1773205"/>
            <a:ext cx="4692000" cy="569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500"/>
              <a:buFont typeface="Arial" panose="020B0604020202020204"/>
              <a:buNone/>
            </a:pPr>
            <a:r>
              <a:rPr lang="en-US" sz="2500" b="1"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Predicited Output (i)</a:t>
            </a:r>
            <a:endParaRPr sz="2500" b="1"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241" name="Google Shape;241;p26"/>
          <p:cNvSpPr txBox="1"/>
          <p:nvPr/>
        </p:nvSpPr>
        <p:spPr>
          <a:xfrm>
            <a:off x="2888700" y="4638338"/>
            <a:ext cx="3731400" cy="569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500"/>
              <a:buFont typeface="Arial" panose="020B0604020202020204"/>
              <a:buNone/>
            </a:pPr>
            <a:r>
              <a:rPr lang="en-US" sz="2500" b="1"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Predicted Output (ii)</a:t>
            </a:r>
            <a:endParaRPr sz="2500" b="1"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64820" y="374015"/>
            <a:ext cx="11464925" cy="6296660"/>
          </a:xfrm>
        </p:spPr>
        <p:txBody>
          <a:bodyPr/>
          <a:lstStyle/>
          <a:p>
            <a:pPr marL="114300" indent="0">
              <a:buNone/>
            </a:pPr>
            <a:r>
              <a:rPr lang="en-IN" altLang="en-US" dirty="0"/>
              <a:t>                                                 </a:t>
            </a:r>
            <a:r>
              <a:rPr lang="en-IN" altLang="en-US" sz="3200" b="1" dirty="0">
                <a:latin typeface="Times New Roman" panose="02020603050405020304" pitchFamily="18" charset="0"/>
                <a:cs typeface="Times New Roman" panose="02020603050405020304" pitchFamily="18" charset="0"/>
              </a:rPr>
              <a:t>CONCLUSION</a:t>
            </a:r>
          </a:p>
          <a:p>
            <a:pPr algn="just"/>
            <a:r>
              <a:rPr lang="en-IN" altLang="en-US" sz="2400" dirty="0">
                <a:latin typeface="Times New Roman" panose="02020603050405020304" pitchFamily="18" charset="0"/>
                <a:cs typeface="Times New Roman" panose="02020603050405020304" pitchFamily="18" charset="0"/>
              </a:rPr>
              <a:t>At first, the four algorithms were implemented. Datasets were trained for all the algorithms individually. After this, all of them were tested. The most efficient algorithm was to be selected based on various criteria. We found out that KNN algorithm was the most efficient out of the four algorithms . Thus, KNN algorithm was further implemented using a better user interface in form of a web application. For this HTML5, CSS, JS and Flask (Python’s micro web-framework) were used. This would help the end users get a preliminary prediction about the condition of their heart and Diabetes. Since heart and Diabetic patients  are a major killer for covid-19 in India and throughout the world, application of a promising technology like machine learning to the initial prediction of Covid-19 will have a profound impact on the society.</a:t>
            </a:r>
          </a:p>
          <a:p>
            <a:pPr algn="just">
              <a:buFont typeface="Arial" panose="020B0604020202020204" pitchFamily="34" charset="0"/>
              <a:buChar char="•"/>
            </a:pPr>
            <a:r>
              <a:rPr lang="en-IN" altLang="en-US" sz="2400" dirty="0">
                <a:latin typeface="Times New Roman" panose="02020603050405020304" pitchFamily="18" charset="0"/>
                <a:cs typeface="Times New Roman" panose="02020603050405020304" pitchFamily="18" charset="0"/>
              </a:rPr>
              <a:t>This will tell the user if they are at a risk and if they need to visit the doctor. This will help reduce the death rate due to covid. Hence by using the above approach successful analysis of heart diseases and Diabetes of the individual was performed and the result was obtained which predicted the risk of Covid-19 based on the parameters provided by the user.</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33705" y="288290"/>
            <a:ext cx="11587480" cy="6447155"/>
          </a:xfrm>
        </p:spPr>
        <p:txBody>
          <a:bodyPr/>
          <a:lstStyle/>
          <a:p>
            <a:pPr marL="114300" indent="0">
              <a:buNone/>
            </a:pPr>
            <a:r>
              <a:rPr lang="en-IN" altLang="en-US" sz="3200" b="1" dirty="0">
                <a:latin typeface="Times New Roman" panose="02020603050405020304" pitchFamily="18" charset="0"/>
                <a:cs typeface="Times New Roman" panose="02020603050405020304" pitchFamily="18" charset="0"/>
              </a:rPr>
              <a:t>                                      </a:t>
            </a:r>
            <a:r>
              <a:rPr lang="en-IN" altLang="en-US" sz="3600" b="1" dirty="0">
                <a:latin typeface="Times New Roman" panose="02020603050405020304" pitchFamily="18" charset="0"/>
                <a:cs typeface="Times New Roman" panose="02020603050405020304" pitchFamily="18" charset="0"/>
              </a:rPr>
              <a:t>REFERENCES</a:t>
            </a:r>
          </a:p>
          <a:p>
            <a:pPr marL="114300" indent="0">
              <a:buNone/>
            </a:pPr>
            <a:endParaRPr lang="en-IN" altLang="en-US" sz="2400" dirty="0">
              <a:latin typeface="Times New Roman" panose="02020603050405020304" pitchFamily="18" charset="0"/>
              <a:cs typeface="Times New Roman" panose="02020603050405020304" pitchFamily="18" charset="0"/>
            </a:endParaRPr>
          </a:p>
          <a:p>
            <a:pPr marL="114300" indent="0">
              <a:buNone/>
            </a:pPr>
            <a:r>
              <a:rPr lang="en-IN" altLang="en-US" sz="2400" dirty="0">
                <a:latin typeface="Times New Roman" panose="02020603050405020304" pitchFamily="18" charset="0"/>
                <a:cs typeface="Times New Roman" panose="02020603050405020304" pitchFamily="18" charset="0"/>
              </a:rPr>
              <a:t>[1]    Himanshu Sharma, M A Rizvi. : “Prediction of Heart Disease using Machine Learning Algorithms: A Survey ”, International Journal on Recent and Innovation Trends in Computing and Communication, Volume: 5 Issue: 8 , 2017.</a:t>
            </a:r>
          </a:p>
          <a:p>
            <a:pPr marL="114300" indent="0">
              <a:buNone/>
            </a:pPr>
            <a:r>
              <a:rPr lang="en-IN" altLang="en-US" sz="2400" dirty="0">
                <a:latin typeface="Times New Roman" panose="02020603050405020304" pitchFamily="18" charset="0"/>
                <a:cs typeface="Times New Roman" panose="02020603050405020304" pitchFamily="18" charset="0"/>
              </a:rPr>
              <a:t>[2]    Sanchayita Dhar, Krishna Roy, Tanuree Dey, Pritha, Datta, Ankur Biswas.: "A Hybrid Machine Learning Approach for Prediction of Heart Diseases", IEEE, 2018.</a:t>
            </a:r>
          </a:p>
          <a:p>
            <a:pPr marL="114300" indent="0">
              <a:buNone/>
            </a:pPr>
            <a:r>
              <a:rPr lang="en-IN" altLang="en-US" sz="2400" dirty="0">
                <a:latin typeface="Times New Roman" panose="02020603050405020304" pitchFamily="18" charset="0"/>
                <a:cs typeface="Times New Roman" panose="02020603050405020304" pitchFamily="18" charset="0"/>
              </a:rPr>
              <a:t>[3]    G. Shanmugasundaram, V. Malar Selvam, R. Saravanan, S.Balaji.: "An Investigation of Heart Disease Prediction Techniques", IEEE, 2018.</a:t>
            </a:r>
          </a:p>
          <a:p>
            <a:pPr marL="114300" indent="0">
              <a:buNone/>
            </a:pPr>
            <a:r>
              <a:rPr lang="en-IN" altLang="en-US" sz="2400" dirty="0">
                <a:latin typeface="Times New Roman" panose="02020603050405020304" pitchFamily="18" charset="0"/>
                <a:cs typeface="Times New Roman" panose="02020603050405020304" pitchFamily="18" charset="0"/>
              </a:rPr>
              <a:t>[4]    Md. Razu Ahmed, S M Hasan Mahmud, Md. Altab Hossin, Hosney Jahan, Shek Rashed Haider Noori.: "A Cloud Based Four-Tier Architecture for Early Detection of Heart Disease with Machine Learning Algorithms", IEEE, 2018.</a:t>
            </a:r>
          </a:p>
          <a:p>
            <a:pPr marL="114300" indent="0">
              <a:buNone/>
            </a:pPr>
            <a:r>
              <a:rPr lang="en-IN" altLang="en-US" sz="2400" dirty="0">
                <a:latin typeface="Times New Roman" panose="02020603050405020304" pitchFamily="18" charset="0"/>
                <a:cs typeface="Times New Roman" panose="02020603050405020304" pitchFamily="18" charset="0"/>
              </a:rPr>
              <a:t>[5]    Seyedamin Pouriyeh, Sara Vahid, Giovanna Sannino, Giuseppe De Pietro, Hamid Arabnia, Juan Gutierrez.: "A comprehensive investigation and comparison of Machine Learning Techniques in the domain of heart disease", IEEE, 2017.</a:t>
            </a:r>
          </a:p>
          <a:p>
            <a:pPr marL="114300" indent="0">
              <a:buNone/>
            </a:pPr>
            <a:endParaRPr lang="en-IN" altLang="en-US" sz="24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233045" y="336550"/>
            <a:ext cx="11647805" cy="6243320"/>
          </a:xfrm>
        </p:spPr>
        <p:txBody>
          <a:bodyPr/>
          <a:lstStyle/>
          <a:p>
            <a:pPr marL="114300" indent="0">
              <a:buNone/>
            </a:pPr>
            <a:r>
              <a:rPr lang="en-IN" altLang="en-US" sz="2400" dirty="0">
                <a:latin typeface="Times New Roman" panose="02020603050405020304" pitchFamily="18" charset="0"/>
                <a:cs typeface="Times New Roman" panose="02020603050405020304" pitchFamily="18" charset="0"/>
              </a:rPr>
              <a:t>   </a:t>
            </a:r>
          </a:p>
          <a:p>
            <a:pPr marL="114300" indent="0">
              <a:buNone/>
            </a:pPr>
            <a:r>
              <a:rPr lang="en-IN" altLang="en-US" sz="2400" dirty="0">
                <a:latin typeface="Times New Roman" panose="02020603050405020304" pitchFamily="18" charset="0"/>
                <a:cs typeface="Times New Roman" panose="02020603050405020304" pitchFamily="18" charset="0"/>
              </a:rPr>
              <a:t>   </a:t>
            </a:r>
          </a:p>
          <a:p>
            <a:pPr marL="114300" indent="0">
              <a:buNone/>
            </a:pPr>
            <a:r>
              <a:rPr lang="en-IN" altLang="en-US" sz="2400" dirty="0">
                <a:latin typeface="Times New Roman" panose="02020603050405020304" pitchFamily="18" charset="0"/>
                <a:cs typeface="Times New Roman" panose="02020603050405020304" pitchFamily="18" charset="0"/>
              </a:rPr>
              <a:t>   </a:t>
            </a:r>
            <a:r>
              <a:rPr lang="en-IN" altLang="en-US" sz="2400" dirty="0">
                <a:latin typeface="Times New Roman" panose="02020603050405020304" pitchFamily="18" charset="0"/>
                <a:cs typeface="Times New Roman" panose="02020603050405020304" pitchFamily="18" charset="0"/>
                <a:sym typeface="+mn-ea"/>
              </a:rPr>
              <a:t>[6]    Amit M. Joshi, Urvashi P. Shukla, Saraju P. Mohanty, “Smart Healthcare for Diabetes during COVID-19”, IEEE, 2020.</a:t>
            </a:r>
            <a:endParaRPr lang="en-IN" altLang="en-US" sz="2400" dirty="0">
              <a:latin typeface="Times New Roman" panose="02020603050405020304" pitchFamily="18" charset="0"/>
              <a:cs typeface="Times New Roman" panose="02020603050405020304" pitchFamily="18" charset="0"/>
            </a:endParaRPr>
          </a:p>
          <a:p>
            <a:pPr marL="114300" indent="0">
              <a:buNone/>
            </a:pPr>
            <a:r>
              <a:rPr lang="en-IN" altLang="en-US" sz="2400" dirty="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[7]</a:t>
            </a:r>
            <a:r>
              <a:rPr lang="en-IN" altLang="en-US" sz="2400" dirty="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Shetty, “Diabetes disease prediction using data mining”, IEEE, 2017.</a:t>
            </a:r>
          </a:p>
          <a:p>
            <a:pPr marL="114300" indent="0">
              <a:buNone/>
            </a:pPr>
            <a:r>
              <a:rPr lang="en-IN" altLang="en-US" sz="2400" dirty="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[8]</a:t>
            </a:r>
            <a:r>
              <a:rPr lang="en-IN" altLang="en-US" sz="2400" dirty="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Zhilbert Tafa, “An intelligent system for diabetes prediction”, IEEE, 2020.</a:t>
            </a:r>
          </a:p>
          <a:p>
            <a:pPr marL="114300" indent="0">
              <a:buNone/>
            </a:pPr>
            <a:r>
              <a:rPr lang="en-IN" altLang="en-US" sz="2400" dirty="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[9]</a:t>
            </a:r>
            <a:r>
              <a:rPr lang="en-IN" altLang="en-US" sz="2400" dirty="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M Rout, “Prediction of Diabetes Risk based on Machine Learning Techniques”, IEEE, 2020.</a:t>
            </a:r>
          </a:p>
          <a:p>
            <a:pPr marL="114300" indent="0">
              <a:buNone/>
            </a:pPr>
            <a:r>
              <a:rPr lang="en-IN" altLang="en-US" sz="2400" dirty="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[10]</a:t>
            </a:r>
            <a:r>
              <a:rPr lang="en-IN" altLang="en-US" sz="2400" dirty="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GG Ladha, “A computation analysis to predict diabetes based on data mining”, IEEE, 2018.</a:t>
            </a:r>
          </a:p>
          <a:p>
            <a:pPr marL="114300" indent="0">
              <a:buNone/>
            </a:pPr>
            <a:endParaRPr lang="en-IN" altLang="en-US" dirty="0">
              <a:solidFill>
                <a:srgbClr val="00B0F0"/>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94335" y="580390"/>
            <a:ext cx="10959465" cy="5596890"/>
          </a:xfrm>
        </p:spPr>
        <p:txBody>
          <a:bodyPr/>
          <a:lstStyle/>
          <a:p>
            <a:pPr marL="114300" indent="0">
              <a:buNone/>
            </a:pPr>
            <a:endParaRPr lang="en-IN" altLang="en-US" b="1" dirty="0">
              <a:latin typeface="Times New Roman" panose="02020603050405020304" pitchFamily="18" charset="0"/>
              <a:cs typeface="Times New Roman" panose="02020603050405020304" pitchFamily="18" charset="0"/>
              <a:sym typeface="+mn-ea"/>
            </a:endParaRPr>
          </a:p>
          <a:p>
            <a:pPr marL="114300" indent="0">
              <a:buNone/>
            </a:pPr>
            <a:endParaRPr lang="en-IN" altLang="en-US" b="1" dirty="0">
              <a:latin typeface="Times New Roman" panose="02020603050405020304" pitchFamily="18" charset="0"/>
              <a:cs typeface="Times New Roman" panose="02020603050405020304" pitchFamily="18" charset="0"/>
              <a:sym typeface="+mn-ea"/>
            </a:endParaRPr>
          </a:p>
          <a:p>
            <a:pPr marL="114300" indent="0">
              <a:buNone/>
            </a:pPr>
            <a:r>
              <a:rPr lang="en-IN" altLang="en-US" b="1" dirty="0">
                <a:latin typeface="Times New Roman" panose="02020603050405020304" pitchFamily="18" charset="0"/>
                <a:cs typeface="Times New Roman" panose="02020603050405020304" pitchFamily="18" charset="0"/>
                <a:sym typeface="+mn-ea"/>
              </a:rPr>
              <a:t>PUBLICATION LINK:</a:t>
            </a:r>
            <a:endParaRPr lang="en-IN" altLang="en-US" b="1" dirty="0">
              <a:latin typeface="Times New Roman" panose="02020603050405020304" pitchFamily="18" charset="0"/>
              <a:cs typeface="Times New Roman" panose="02020603050405020304" pitchFamily="18" charset="0"/>
            </a:endParaRPr>
          </a:p>
          <a:p>
            <a:pPr marL="114300" indent="0">
              <a:buNone/>
            </a:pPr>
            <a:r>
              <a:rPr lang="en-IN" altLang="en-US" dirty="0">
                <a:latin typeface="Times New Roman" panose="02020603050405020304" pitchFamily="18" charset="0"/>
                <a:cs typeface="Times New Roman" panose="02020603050405020304" pitchFamily="18" charset="0"/>
                <a:sym typeface="+mn-ea"/>
              </a:rPr>
              <a:t>International journal of Engineering science and computing (IJESC) </a:t>
            </a:r>
            <a:endParaRPr lang="en-IN" altLang="en-US" dirty="0">
              <a:latin typeface="Times New Roman" panose="02020603050405020304" pitchFamily="18" charset="0"/>
              <a:cs typeface="Times New Roman" panose="02020603050405020304" pitchFamily="18" charset="0"/>
            </a:endParaRPr>
          </a:p>
          <a:p>
            <a:pPr marL="114300" indent="0">
              <a:buNone/>
            </a:pPr>
            <a:r>
              <a:rPr lang="en-IN" altLang="en-US" dirty="0">
                <a:latin typeface="Times New Roman" panose="02020603050405020304" pitchFamily="18" charset="0"/>
                <a:cs typeface="Times New Roman" panose="02020603050405020304" pitchFamily="18" charset="0"/>
                <a:sym typeface="+mn-ea"/>
              </a:rPr>
              <a:t>Volume 11 Issue No. 04    April 2021</a:t>
            </a:r>
            <a:endParaRPr lang="en-IN" altLang="en-US" dirty="0">
              <a:latin typeface="Times New Roman" panose="02020603050405020304" pitchFamily="18" charset="0"/>
              <a:cs typeface="Times New Roman" panose="02020603050405020304" pitchFamily="18" charset="0"/>
            </a:endParaRPr>
          </a:p>
          <a:p>
            <a:pPr marL="114300" indent="0">
              <a:buNone/>
            </a:pPr>
            <a:r>
              <a:rPr lang="en-IN" altLang="en-US" dirty="0">
                <a:solidFill>
                  <a:srgbClr val="00B0F0"/>
                </a:solidFill>
                <a:latin typeface="Times New Roman" panose="02020603050405020304" pitchFamily="18" charset="0"/>
                <a:cs typeface="Times New Roman" panose="02020603050405020304" pitchFamily="18" charset="0"/>
                <a:sym typeface="+mn-ea"/>
              </a:rPr>
              <a:t>https://www.ijesc.org/upload/c9720b7b6470882fc24099a69cbf1d1f.Design%20and%20Implementation%20in%20Web%20Application%20of%20Effecting%20Heart%20Disease%20and%20Diabetes%20for%20Predicting%20Covid-19-converted.pdf</a:t>
            </a:r>
            <a:endParaRPr lang="en-IN" altLang="en-US" dirty="0">
              <a:solidFill>
                <a:srgbClr val="00B0F0"/>
              </a:solidFill>
              <a:latin typeface="Times New Roman" panose="02020603050405020304" pitchFamily="18" charset="0"/>
              <a:cs typeface="Times New Roman" panose="02020603050405020304" pitchFamily="18" charset="0"/>
            </a:endParaRPr>
          </a:p>
          <a:p>
            <a:pPr marL="114300" indent="0">
              <a:buNone/>
            </a:pPr>
            <a:endParaRPr lang="en-US"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472420" cy="5892165"/>
          </a:xfrm>
        </p:spPr>
        <p:txBody>
          <a:bodyPr/>
          <a:lstStyle/>
          <a:p>
            <a:r>
              <a:rPr lang="en-IN" altLang="en-US" dirty="0"/>
              <a:t>                       </a:t>
            </a:r>
            <a:r>
              <a:rPr lang="en-IN" altLang="en-US" dirty="0">
                <a:latin typeface="Times New Roman" panose="02020603050405020304" pitchFamily="18" charset="0"/>
                <a:cs typeface="Times New Roman" panose="02020603050405020304" pitchFamily="18" charset="0"/>
              </a:rPr>
              <a:t> </a:t>
            </a:r>
            <a:r>
              <a:rPr lang="en-IN" altLang="en-US" sz="5400" dirty="0">
                <a:latin typeface="Times New Roman" panose="02020603050405020304" pitchFamily="18" charset="0"/>
                <a:cs typeface="Times New Roman" panose="02020603050405020304" pitchFamily="18" charset="0"/>
              </a:rPr>
              <a:t>THANK YOU </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279400" y="320675"/>
            <a:ext cx="11816715" cy="6406515"/>
          </a:xfrm>
        </p:spPr>
        <p:txBody>
          <a:bodyPr/>
          <a:lstStyle/>
          <a:p>
            <a:pPr marL="114300" indent="0" algn="just">
              <a:buNone/>
            </a:pPr>
            <a:endParaRPr lang="en-US" sz="2400" dirty="0">
              <a:latin typeface="Times New Roman" panose="02020603050405020304" pitchFamily="18" charset="0"/>
              <a:cs typeface="Times New Roman" panose="02020603050405020304" pitchFamily="18" charset="0"/>
            </a:endParaRPr>
          </a:p>
          <a:p>
            <a:pPr algn="just"/>
            <a:r>
              <a:rPr lang="en-US" sz="2400" dirty="0">
                <a:latin typeface="Times New Roman" panose="02020603050405020304" pitchFamily="18" charset="0"/>
                <a:cs typeface="Times New Roman" panose="02020603050405020304" pitchFamily="18" charset="0"/>
              </a:rPr>
              <a:t>Most of the lifestyle risk factors are controllable. In the last few decades, medical science has used the technological advancements very well to improve the quality of healthcare. </a:t>
            </a:r>
          </a:p>
          <a:p>
            <a:pPr algn="just"/>
            <a:r>
              <a:rPr lang="en-US" sz="2400" dirty="0">
                <a:latin typeface="Times New Roman" panose="02020603050405020304" pitchFamily="18" charset="0"/>
                <a:cs typeface="Times New Roman" panose="02020603050405020304" pitchFamily="18" charset="0"/>
              </a:rPr>
              <a:t>There are around 463 million diabetic people around the world who can be benefited by smart healthcare technologies to improve their quality of life. Diabetes may lead to heart disease, kidney infection, blindness and nerve damages. It has been observed that </a:t>
            </a:r>
            <a:r>
              <a:rPr lang="en-US" sz="2400" dirty="0">
                <a:solidFill>
                  <a:schemeClr val="tx1"/>
                </a:solidFill>
                <a:latin typeface="Times New Roman" panose="02020603050405020304" pitchFamily="18" charset="0"/>
                <a:cs typeface="Times New Roman" panose="02020603050405020304" pitchFamily="18" charset="0"/>
              </a:rPr>
              <a:t>severe acute respiratory syndrome corona virus 2</a:t>
            </a:r>
            <a:r>
              <a:rPr lang="en-US" sz="2400" b="1" dirty="0">
                <a:solidFill>
                  <a:srgbClr val="FF0000"/>
                </a:solidFill>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(SARS-CoV-2) has infected the diabetic patients largely among the others. </a:t>
            </a:r>
          </a:p>
          <a:p>
            <a:pPr algn="just"/>
            <a:r>
              <a:rPr lang="en-US" sz="2400" dirty="0">
                <a:latin typeface="Times New Roman" panose="02020603050405020304" pitchFamily="18" charset="0"/>
                <a:cs typeface="Times New Roman" panose="02020603050405020304" pitchFamily="18" charset="0"/>
              </a:rPr>
              <a:t>SARS-CoV-2 has affected mainly to old-age people and persons having underneath health conditions</a:t>
            </a:r>
            <a:r>
              <a:rPr lang="en-IN" altLang="en-US" sz="2400" dirty="0">
                <a:latin typeface="Times New Roman" panose="02020603050405020304" pitchFamily="18" charset="0"/>
                <a:cs typeface="Times New Roman" panose="02020603050405020304" pitchFamily="18" charset="0"/>
              </a:rPr>
              <a:t> like  mainly heart disease and diabetes disease</a:t>
            </a:r>
            <a:r>
              <a:rPr lang="en-US" sz="2400" dirty="0">
                <a:latin typeface="Times New Roman" panose="02020603050405020304" pitchFamily="18" charset="0"/>
                <a:cs typeface="Times New Roman" panose="02020603050405020304" pitchFamily="18" charset="0"/>
              </a:rPr>
              <a:t>. </a:t>
            </a:r>
          </a:p>
          <a:p>
            <a:pPr algn="just"/>
            <a:r>
              <a:rPr lang="en-US" sz="2400" dirty="0">
                <a:latin typeface="Times New Roman" panose="02020603050405020304" pitchFamily="18" charset="0"/>
                <a:cs typeface="Times New Roman" panose="02020603050405020304" pitchFamily="18" charset="0"/>
                <a:sym typeface="+mn-ea"/>
              </a:rPr>
              <a:t>These advancements in technology have paved ways for accurate </a:t>
            </a:r>
            <a:r>
              <a:rPr lang="en-IN" altLang="en-US" sz="2400" dirty="0">
                <a:latin typeface="Times New Roman" panose="02020603050405020304" pitchFamily="18" charset="0"/>
                <a:cs typeface="Times New Roman" panose="02020603050405020304" pitchFamily="18" charset="0"/>
                <a:sym typeface="+mn-ea"/>
              </a:rPr>
              <a:t> diagonise</a:t>
            </a:r>
            <a:r>
              <a:rPr lang="en-US" sz="2400" dirty="0">
                <a:latin typeface="Times New Roman" panose="02020603050405020304" pitchFamily="18" charset="0"/>
                <a:cs typeface="Times New Roman" panose="02020603050405020304" pitchFamily="18" charset="0"/>
                <a:sym typeface="+mn-ea"/>
              </a:rPr>
              <a:t> and predicti</a:t>
            </a:r>
            <a:r>
              <a:rPr lang="en-IN" altLang="en-US" sz="2400" dirty="0">
                <a:latin typeface="Times New Roman" panose="02020603050405020304" pitchFamily="18" charset="0"/>
                <a:cs typeface="Times New Roman" panose="02020603050405020304" pitchFamily="18" charset="0"/>
                <a:sym typeface="+mn-ea"/>
              </a:rPr>
              <a:t>on  of Diseases.</a:t>
            </a:r>
            <a:r>
              <a:rPr lang="en-US" sz="2400" dirty="0">
                <a:latin typeface="Times New Roman" panose="02020603050405020304" pitchFamily="18" charset="0"/>
                <a:cs typeface="Times New Roman" panose="02020603050405020304" pitchFamily="18" charset="0"/>
                <a:sym typeface="+mn-ea"/>
              </a:rPr>
              <a:t> </a:t>
            </a:r>
            <a:r>
              <a:rPr lang="en-IN" altLang="en-US" sz="2400" dirty="0">
                <a:latin typeface="Times New Roman" panose="02020603050405020304" pitchFamily="18" charset="0"/>
                <a:cs typeface="Times New Roman" panose="02020603050405020304" pitchFamily="18" charset="0"/>
                <a:sym typeface="+mn-ea"/>
              </a:rPr>
              <a:t>.</a:t>
            </a:r>
            <a:r>
              <a:rPr lang="en-US" sz="2400" dirty="0">
                <a:latin typeface="Times New Roman" panose="02020603050405020304" pitchFamily="18" charset="0"/>
                <a:cs typeface="Times New Roman" panose="02020603050405020304" pitchFamily="18" charset="0"/>
                <a:sym typeface="+mn-ea"/>
              </a:rPr>
              <a:t> Machine learning could be a very good choice to achieve high accuracy for predicting</a:t>
            </a:r>
            <a:r>
              <a:rPr lang="en-IN" altLang="en-US" sz="2400" dirty="0">
                <a:latin typeface="Times New Roman" panose="02020603050405020304" pitchFamily="18" charset="0"/>
                <a:cs typeface="Times New Roman" panose="02020603050405020304" pitchFamily="18" charset="0"/>
                <a:sym typeface="+mn-ea"/>
              </a:rPr>
              <a:t> covid -19 for</a:t>
            </a:r>
            <a:r>
              <a:rPr lang="en-US" sz="2400" dirty="0">
                <a:latin typeface="Times New Roman" panose="02020603050405020304" pitchFamily="18" charset="0"/>
                <a:cs typeface="Times New Roman" panose="02020603050405020304" pitchFamily="18" charset="0"/>
                <a:sym typeface="+mn-ea"/>
              </a:rPr>
              <a:t> heart diseases </a:t>
            </a:r>
            <a:r>
              <a:rPr lang="en-IN" altLang="en-US" sz="2400" dirty="0">
                <a:latin typeface="Times New Roman" panose="02020603050405020304" pitchFamily="18" charset="0"/>
                <a:cs typeface="Times New Roman" panose="02020603050405020304" pitchFamily="18" charset="0"/>
                <a:sym typeface="+mn-ea"/>
              </a:rPr>
              <a:t> and  diabetes  patients.</a:t>
            </a:r>
            <a:r>
              <a:rPr lang="en-US" sz="2400" dirty="0">
                <a:latin typeface="Times New Roman" panose="02020603050405020304" pitchFamily="18" charset="0"/>
                <a:cs typeface="Times New Roman" panose="02020603050405020304" pitchFamily="18" charset="0"/>
                <a:sym typeface="+mn-ea"/>
              </a:rPr>
              <a:t> Our website is helpful to analyse large amounts of data and Predict Heart Diseases and Diabetes , according to this result we can analyse, whether the patient can affect by covid or not.</a:t>
            </a:r>
            <a:endParaRPr lang="en-US" sz="24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graphicFrame>
        <p:nvGraphicFramePr>
          <p:cNvPr id="114" name="Google Shape;114;p6"/>
          <p:cNvGraphicFramePr/>
          <p:nvPr>
            <p:extLst>
              <p:ext uri="{D42A27DB-BD31-4B8C-83A1-F6EECF244321}">
                <p14:modId xmlns:p14="http://schemas.microsoft.com/office/powerpoint/2010/main" val="3331530153"/>
              </p:ext>
            </p:extLst>
          </p:nvPr>
        </p:nvGraphicFramePr>
        <p:xfrm>
          <a:off x="372072" y="439800"/>
          <a:ext cx="11336525" cy="7404807"/>
        </p:xfrm>
        <a:graphic>
          <a:graphicData uri="http://schemas.openxmlformats.org/drawingml/2006/table">
            <a:tbl>
              <a:tblPr firstRow="1" bandRow="1">
                <a:noFill/>
                <a:tableStyleId>{47158B0F-4B25-4F3D-94A6-AE6DBD9F1F23}</a:tableStyleId>
              </a:tblPr>
              <a:tblGrid>
                <a:gridCol w="1615525">
                  <a:extLst>
                    <a:ext uri="{9D8B030D-6E8A-4147-A177-3AD203B41FA5}">
                      <a16:colId xmlns:a16="http://schemas.microsoft.com/office/drawing/2014/main" val="20000"/>
                    </a:ext>
                  </a:extLst>
                </a:gridCol>
                <a:gridCol w="1615525">
                  <a:extLst>
                    <a:ext uri="{9D8B030D-6E8A-4147-A177-3AD203B41FA5}">
                      <a16:colId xmlns:a16="http://schemas.microsoft.com/office/drawing/2014/main" val="20001"/>
                    </a:ext>
                  </a:extLst>
                </a:gridCol>
                <a:gridCol w="1640682">
                  <a:extLst>
                    <a:ext uri="{9D8B030D-6E8A-4147-A177-3AD203B41FA5}">
                      <a16:colId xmlns:a16="http://schemas.microsoft.com/office/drawing/2014/main" val="20002"/>
                    </a:ext>
                  </a:extLst>
                </a:gridCol>
                <a:gridCol w="1618218">
                  <a:extLst>
                    <a:ext uri="{9D8B030D-6E8A-4147-A177-3AD203B41FA5}">
                      <a16:colId xmlns:a16="http://schemas.microsoft.com/office/drawing/2014/main" val="20003"/>
                    </a:ext>
                  </a:extLst>
                </a:gridCol>
                <a:gridCol w="1615525">
                  <a:extLst>
                    <a:ext uri="{9D8B030D-6E8A-4147-A177-3AD203B41FA5}">
                      <a16:colId xmlns:a16="http://schemas.microsoft.com/office/drawing/2014/main" val="20004"/>
                    </a:ext>
                  </a:extLst>
                </a:gridCol>
                <a:gridCol w="1615525">
                  <a:extLst>
                    <a:ext uri="{9D8B030D-6E8A-4147-A177-3AD203B41FA5}">
                      <a16:colId xmlns:a16="http://schemas.microsoft.com/office/drawing/2014/main" val="20005"/>
                    </a:ext>
                  </a:extLst>
                </a:gridCol>
                <a:gridCol w="1615525">
                  <a:extLst>
                    <a:ext uri="{9D8B030D-6E8A-4147-A177-3AD203B41FA5}">
                      <a16:colId xmlns:a16="http://schemas.microsoft.com/office/drawing/2014/main" val="20006"/>
                    </a:ext>
                  </a:extLst>
                </a:gridCol>
              </a:tblGrid>
              <a:tr h="577237">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400" u="none" strike="noStrike" cap="none" dirty="0"/>
                        <a:t>TITLE</a:t>
                      </a:r>
                      <a:endParaRPr sz="140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400" u="none" strike="noStrike" cap="none" dirty="0"/>
                        <a:t>AUTHOR NAME</a:t>
                      </a:r>
                      <a:endParaRPr sz="140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400" u="none" strike="noStrike" cap="none" dirty="0"/>
                        <a:t>YEAR</a:t>
                      </a:r>
                      <a:endParaRPr sz="140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400" u="none" strike="noStrike" cap="none" dirty="0"/>
                        <a:t>METHODOLOGY</a:t>
                      </a:r>
                      <a:endParaRPr sz="140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400" u="none" strike="noStrike" cap="none" dirty="0"/>
                        <a:t>MERITS</a:t>
                      </a:r>
                      <a:endParaRPr sz="140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400" u="none" strike="noStrike" cap="none" dirty="0"/>
                        <a:t>DEMERITS</a:t>
                      </a:r>
                      <a:endParaRPr sz="140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400" u="none" strike="noStrike" cap="none" dirty="0"/>
                        <a:t>REFERENCE LINK</a:t>
                      </a:r>
                      <a:endParaRPr sz="1400" u="none" strike="noStrike" cap="none" dirty="0"/>
                    </a:p>
                  </a:txBody>
                  <a:tcPr marL="91450" marR="91450" marT="45725" marB="45725"/>
                </a:tc>
                <a:extLst>
                  <a:ext uri="{0D108BD9-81ED-4DB2-BD59-A6C34878D82A}">
                    <a16:rowId xmlns:a16="http://schemas.microsoft.com/office/drawing/2014/main" val="10000"/>
                  </a:ext>
                </a:extLst>
              </a:tr>
              <a:tr h="587675">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100" u="none" strike="noStrike" cap="none" dirty="0">
                          <a:latin typeface="Times New Roman" panose="02020603050405020304"/>
                          <a:ea typeface="Times New Roman" panose="02020603050405020304"/>
                          <a:cs typeface="Times New Roman" panose="02020603050405020304"/>
                          <a:sym typeface="Times New Roman" panose="02020603050405020304"/>
                        </a:rPr>
                        <a:t>Smart Healthcare for Diabetes during COVID-19</a:t>
                      </a:r>
                      <a:endParaRPr sz="1100" u="none" strike="noStrike" cap="none" dirty="0"/>
                    </a:p>
                    <a:p>
                      <a:pPr marL="0" marR="0" lvl="0" indent="0" algn="l" rtl="0">
                        <a:lnSpc>
                          <a:spcPct val="100000"/>
                        </a:lnSpc>
                        <a:spcBef>
                          <a:spcPts val="0"/>
                        </a:spcBef>
                        <a:spcAft>
                          <a:spcPts val="0"/>
                        </a:spcAft>
                        <a:buClr>
                          <a:srgbClr val="000000"/>
                        </a:buClr>
                        <a:buSzPts val="1400"/>
                        <a:buFont typeface="Arial" panose="020B0604020202020204"/>
                        <a:buNone/>
                      </a:pPr>
                      <a:endParaRPr sz="110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100" u="none" strike="noStrike" cap="none" dirty="0">
                          <a:latin typeface="Times New Roman" panose="02020603050405020304"/>
                          <a:ea typeface="Times New Roman" panose="02020603050405020304"/>
                          <a:cs typeface="Times New Roman" panose="02020603050405020304"/>
                          <a:sym typeface="Times New Roman" panose="02020603050405020304"/>
                        </a:rPr>
                        <a:t>Amit M. Joshi </a:t>
                      </a:r>
                      <a:endParaRPr sz="1100" u="none" strike="noStrike" cap="none" dirty="0"/>
                    </a:p>
                    <a:p>
                      <a:pPr marL="0" marR="0" lvl="0" indent="0" algn="l" rtl="0">
                        <a:lnSpc>
                          <a:spcPct val="100000"/>
                        </a:lnSpc>
                        <a:spcBef>
                          <a:spcPts val="0"/>
                        </a:spcBef>
                        <a:spcAft>
                          <a:spcPts val="0"/>
                        </a:spcAft>
                        <a:buClr>
                          <a:srgbClr val="000000"/>
                        </a:buClr>
                        <a:buSzPts val="1400"/>
                        <a:buFont typeface="Arial" panose="020B0604020202020204"/>
                        <a:buNone/>
                      </a:pPr>
                      <a:r>
                        <a:rPr lang="en-US" sz="1100" u="none" strike="noStrike" cap="none" dirty="0">
                          <a:latin typeface="Times New Roman" panose="02020603050405020304"/>
                          <a:ea typeface="Times New Roman" panose="02020603050405020304"/>
                          <a:cs typeface="Times New Roman" panose="02020603050405020304"/>
                          <a:sym typeface="Times New Roman" panose="02020603050405020304"/>
                        </a:rPr>
                        <a:t>Urvashi P. Shukla</a:t>
                      </a:r>
                      <a:endParaRPr sz="1100" u="none" strike="noStrike" cap="none" dirty="0"/>
                    </a:p>
                    <a:p>
                      <a:pPr marL="0" marR="0" lvl="0" indent="0" algn="l" rtl="0">
                        <a:lnSpc>
                          <a:spcPct val="100000"/>
                        </a:lnSpc>
                        <a:spcBef>
                          <a:spcPts val="0"/>
                        </a:spcBef>
                        <a:spcAft>
                          <a:spcPts val="0"/>
                        </a:spcAft>
                        <a:buClr>
                          <a:srgbClr val="000000"/>
                        </a:buClr>
                        <a:buSzPts val="1400"/>
                        <a:buFont typeface="Arial" panose="020B0604020202020204"/>
                        <a:buNone/>
                      </a:pPr>
                      <a:r>
                        <a:rPr lang="en-US" sz="1100" u="none" strike="noStrike" cap="none" dirty="0">
                          <a:latin typeface="Times New Roman" panose="02020603050405020304"/>
                          <a:ea typeface="Times New Roman" panose="02020603050405020304"/>
                          <a:cs typeface="Times New Roman" panose="02020603050405020304"/>
                          <a:sym typeface="Times New Roman" panose="02020603050405020304"/>
                        </a:rPr>
                        <a:t> </a:t>
                      </a:r>
                      <a:r>
                        <a:rPr lang="en-US" sz="1100" b="1" u="none" strike="noStrike" cap="none" dirty="0">
                          <a:latin typeface="Times New Roman" panose="02020603050405020304"/>
                          <a:ea typeface="Times New Roman" panose="02020603050405020304"/>
                          <a:cs typeface="Times New Roman" panose="02020603050405020304"/>
                          <a:sym typeface="Times New Roman" panose="02020603050405020304"/>
                        </a:rPr>
                        <a:t>/</a:t>
                      </a:r>
                      <a:r>
                        <a:rPr lang="en-US" sz="1100" u="none" strike="noStrike" cap="none" dirty="0">
                          <a:latin typeface="Times New Roman" panose="02020603050405020304"/>
                          <a:ea typeface="Times New Roman" panose="02020603050405020304"/>
                          <a:cs typeface="Times New Roman" panose="02020603050405020304"/>
                          <a:sym typeface="Times New Roman" panose="02020603050405020304"/>
                        </a:rPr>
                        <a:t> Saraju P. Mohanty</a:t>
                      </a:r>
                      <a:endParaRPr sz="1100" u="none" strike="noStrike" cap="none" dirty="0"/>
                    </a:p>
                    <a:p>
                      <a:pPr marL="0" marR="0" lvl="0" indent="0" algn="l" rtl="0">
                        <a:lnSpc>
                          <a:spcPct val="100000"/>
                        </a:lnSpc>
                        <a:spcBef>
                          <a:spcPts val="0"/>
                        </a:spcBef>
                        <a:spcAft>
                          <a:spcPts val="0"/>
                        </a:spcAft>
                        <a:buClr>
                          <a:srgbClr val="000000"/>
                        </a:buClr>
                        <a:buSzPts val="1400"/>
                        <a:buFont typeface="Arial" panose="020B0604020202020204"/>
                        <a:buNone/>
                      </a:pPr>
                      <a:endParaRPr sz="110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100" u="none" strike="noStrike" cap="none" dirty="0">
                          <a:latin typeface="Times New Roman" panose="02020603050405020304"/>
                          <a:ea typeface="Times New Roman" panose="02020603050405020304"/>
                          <a:cs typeface="Times New Roman" panose="02020603050405020304"/>
                          <a:sym typeface="Times New Roman" panose="02020603050405020304"/>
                        </a:rPr>
                        <a:t>2020</a:t>
                      </a:r>
                      <a:endParaRPr sz="1100" u="none" strike="noStrike" cap="none" dirty="0"/>
                    </a:p>
                    <a:p>
                      <a:pPr marL="0" marR="0" lvl="0" indent="0" algn="l" rtl="0">
                        <a:lnSpc>
                          <a:spcPct val="100000"/>
                        </a:lnSpc>
                        <a:spcBef>
                          <a:spcPts val="0"/>
                        </a:spcBef>
                        <a:spcAft>
                          <a:spcPts val="0"/>
                        </a:spcAft>
                        <a:buClr>
                          <a:srgbClr val="000000"/>
                        </a:buClr>
                        <a:buSzPts val="1400"/>
                        <a:buFont typeface="Arial" panose="020B0604020202020204"/>
                        <a:buNone/>
                      </a:pPr>
                      <a:endParaRPr sz="110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100" u="none" strike="noStrike" cap="none" dirty="0"/>
                        <a:t>Data mining algorithm</a:t>
                      </a:r>
                      <a:endParaRPr sz="1400" u="none" strike="noStrike" cap="none" dirty="0"/>
                    </a:p>
                    <a:p>
                      <a:pPr marL="0" marR="0" lvl="0" indent="0" algn="l" rtl="0">
                        <a:lnSpc>
                          <a:spcPct val="100000"/>
                        </a:lnSpc>
                        <a:spcBef>
                          <a:spcPts val="0"/>
                        </a:spcBef>
                        <a:spcAft>
                          <a:spcPts val="0"/>
                        </a:spcAft>
                        <a:buClr>
                          <a:srgbClr val="000000"/>
                        </a:buClr>
                        <a:buSzPts val="1400"/>
                        <a:buFont typeface="Arial" panose="020B0604020202020204"/>
                        <a:buNone/>
                      </a:pPr>
                      <a:r>
                        <a:rPr lang="en-US" sz="1100" u="none" strike="noStrike" cap="none" dirty="0"/>
                        <a:t>KNN Algorithm,</a:t>
                      </a:r>
                      <a:endParaRPr sz="1400" u="none" strike="noStrike" cap="none" dirty="0"/>
                    </a:p>
                    <a:p>
                      <a:pPr marL="0" marR="0" lvl="0" indent="0" algn="l" rtl="0">
                        <a:lnSpc>
                          <a:spcPct val="100000"/>
                        </a:lnSpc>
                        <a:spcBef>
                          <a:spcPts val="0"/>
                        </a:spcBef>
                        <a:spcAft>
                          <a:spcPts val="0"/>
                        </a:spcAft>
                        <a:buClr>
                          <a:srgbClr val="000000"/>
                        </a:buClr>
                        <a:buSzPts val="1400"/>
                        <a:buFont typeface="Arial" panose="020B0604020202020204"/>
                        <a:buNone/>
                      </a:pPr>
                      <a:r>
                        <a:rPr lang="en-US" sz="1100" u="none" strike="noStrike" cap="none" dirty="0"/>
                        <a:t>Namely Decision Tree,</a:t>
                      </a:r>
                      <a:endParaRPr sz="1400" u="none" strike="noStrike" cap="none" dirty="0"/>
                    </a:p>
                    <a:p>
                      <a:pPr marL="0" marR="0" lvl="0" indent="0" algn="l" rtl="0">
                        <a:lnSpc>
                          <a:spcPct val="100000"/>
                        </a:lnSpc>
                        <a:spcBef>
                          <a:spcPts val="0"/>
                        </a:spcBef>
                        <a:spcAft>
                          <a:spcPts val="0"/>
                        </a:spcAft>
                        <a:buClr>
                          <a:srgbClr val="000000"/>
                        </a:buClr>
                        <a:buSzPts val="1400"/>
                        <a:buFont typeface="Arial" panose="020B0604020202020204"/>
                        <a:buNone/>
                      </a:pPr>
                      <a:r>
                        <a:rPr lang="en-US" sz="1100" u="none" strike="noStrike" cap="none" dirty="0"/>
                        <a:t>Multilayer Perception</a:t>
                      </a:r>
                      <a:endParaRPr sz="1400" u="none" strike="noStrike" cap="none" dirty="0"/>
                    </a:p>
                    <a:p>
                      <a:pPr marL="0" marR="0" lvl="0" indent="0" algn="l" rtl="0">
                        <a:lnSpc>
                          <a:spcPct val="100000"/>
                        </a:lnSpc>
                        <a:spcBef>
                          <a:spcPts val="0"/>
                        </a:spcBef>
                        <a:spcAft>
                          <a:spcPts val="0"/>
                        </a:spcAft>
                        <a:buClr>
                          <a:srgbClr val="000000"/>
                        </a:buClr>
                        <a:buSzPts val="1400"/>
                        <a:buFont typeface="Arial" panose="020B0604020202020204"/>
                        <a:buNone/>
                      </a:pPr>
                      <a:r>
                        <a:rPr lang="en-US" sz="1100" u="none" strike="noStrike" cap="none" dirty="0"/>
                        <a:t>Support Vector Machine.</a:t>
                      </a:r>
                      <a:endParaRPr sz="1400" u="none" strike="noStrike" cap="none" dirty="0"/>
                    </a:p>
                    <a:p>
                      <a:pPr marL="0" marR="0" lvl="0" indent="0" algn="l" rtl="0">
                        <a:lnSpc>
                          <a:spcPct val="100000"/>
                        </a:lnSpc>
                        <a:spcBef>
                          <a:spcPts val="0"/>
                        </a:spcBef>
                        <a:spcAft>
                          <a:spcPts val="0"/>
                        </a:spcAft>
                        <a:buClr>
                          <a:srgbClr val="000000"/>
                        </a:buClr>
                        <a:buSzPts val="1400"/>
                        <a:buFont typeface="Arial" panose="020B0604020202020204"/>
                        <a:buNone/>
                      </a:pPr>
                      <a:endParaRPr sz="110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100" u="none" strike="noStrike" cap="none" dirty="0">
                          <a:latin typeface="Times New Roman" panose="02020603050405020304"/>
                          <a:ea typeface="Times New Roman" panose="02020603050405020304"/>
                          <a:cs typeface="Times New Roman" panose="02020603050405020304"/>
                          <a:sym typeface="Times New Roman" panose="02020603050405020304"/>
                        </a:rPr>
                        <a:t>Make awareness of self-care device to mange the</a:t>
                      </a:r>
                      <a:endParaRPr sz="1100" u="none" strike="noStrike" cap="none" dirty="0"/>
                    </a:p>
                    <a:p>
                      <a:pPr marL="0" marR="0" lvl="0" indent="0" algn="l" rtl="0">
                        <a:lnSpc>
                          <a:spcPct val="100000"/>
                        </a:lnSpc>
                        <a:spcBef>
                          <a:spcPts val="0"/>
                        </a:spcBef>
                        <a:spcAft>
                          <a:spcPts val="0"/>
                        </a:spcAft>
                        <a:buClr>
                          <a:srgbClr val="000000"/>
                        </a:buClr>
                        <a:buSzPts val="1400"/>
                        <a:buFont typeface="Arial" panose="020B0604020202020204"/>
                        <a:buNone/>
                      </a:pPr>
                      <a:r>
                        <a:rPr lang="en-US" sz="1100" u="none" strike="noStrike" cap="none" dirty="0">
                          <a:latin typeface="Times New Roman" panose="02020603050405020304"/>
                          <a:ea typeface="Times New Roman" panose="02020603050405020304"/>
                          <a:cs typeface="Times New Roman" panose="02020603050405020304"/>
                          <a:sym typeface="Times New Roman" panose="02020603050405020304"/>
                        </a:rPr>
                        <a:t>diabetes properly.</a:t>
                      </a:r>
                      <a:endParaRPr sz="1100" u="none" strike="noStrike" cap="none" dirty="0"/>
                    </a:p>
                    <a:p>
                      <a:pPr marL="0" marR="0" lvl="0" indent="0" algn="l" rtl="0">
                        <a:lnSpc>
                          <a:spcPct val="100000"/>
                        </a:lnSpc>
                        <a:spcBef>
                          <a:spcPts val="0"/>
                        </a:spcBef>
                        <a:spcAft>
                          <a:spcPts val="0"/>
                        </a:spcAft>
                        <a:buClr>
                          <a:srgbClr val="000000"/>
                        </a:buClr>
                        <a:buSzPts val="1400"/>
                        <a:buFont typeface="Arial" panose="020B0604020202020204"/>
                        <a:buNone/>
                      </a:pPr>
                      <a:endParaRPr sz="1100" u="none" strike="noStrike" cap="none" dirty="0"/>
                    </a:p>
                    <a:p>
                      <a:pPr marL="0" marR="0" lvl="0" indent="0" algn="l" rtl="0">
                        <a:lnSpc>
                          <a:spcPct val="100000"/>
                        </a:lnSpc>
                        <a:spcBef>
                          <a:spcPts val="0"/>
                        </a:spcBef>
                        <a:spcAft>
                          <a:spcPts val="0"/>
                        </a:spcAft>
                        <a:buClr>
                          <a:srgbClr val="000000"/>
                        </a:buClr>
                        <a:buSzPts val="1400"/>
                        <a:buFont typeface="Arial" panose="020B0604020202020204"/>
                        <a:buNone/>
                      </a:pPr>
                      <a:endParaRPr sz="110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100" u="none" strike="noStrike" cap="none" dirty="0">
                          <a:latin typeface="Times New Roman" panose="02020603050405020304"/>
                          <a:ea typeface="Times New Roman" panose="02020603050405020304"/>
                          <a:cs typeface="Times New Roman" panose="02020603050405020304"/>
                          <a:sym typeface="Times New Roman" panose="02020603050405020304"/>
                        </a:rPr>
                        <a:t>Lack of access to have cost-effective solutions for</a:t>
                      </a:r>
                      <a:endParaRPr sz="1100" u="none" strike="noStrike" cap="none" dirty="0"/>
                    </a:p>
                    <a:p>
                      <a:pPr marL="0" marR="0" lvl="0" indent="0" algn="l" rtl="0">
                        <a:lnSpc>
                          <a:spcPct val="100000"/>
                        </a:lnSpc>
                        <a:spcBef>
                          <a:spcPts val="0"/>
                        </a:spcBef>
                        <a:spcAft>
                          <a:spcPts val="0"/>
                        </a:spcAft>
                        <a:buClr>
                          <a:srgbClr val="000000"/>
                        </a:buClr>
                        <a:buSzPts val="1400"/>
                        <a:buFont typeface="Arial" panose="020B0604020202020204"/>
                        <a:buNone/>
                      </a:pPr>
                      <a:r>
                        <a:rPr lang="en-US" sz="1100" u="none" strike="noStrike" cap="none" dirty="0">
                          <a:latin typeface="Times New Roman" panose="02020603050405020304"/>
                          <a:ea typeface="Times New Roman" panose="02020603050405020304"/>
                          <a:cs typeface="Times New Roman" panose="02020603050405020304"/>
                          <a:sym typeface="Times New Roman" panose="02020603050405020304"/>
                        </a:rPr>
                        <a:t>medical emergency in remote areas.</a:t>
                      </a:r>
                      <a:endParaRPr sz="1100" u="none" strike="noStrike" cap="none" dirty="0"/>
                    </a:p>
                    <a:p>
                      <a:pPr marL="0" marR="0" lvl="0" indent="0" algn="l" rtl="0">
                        <a:lnSpc>
                          <a:spcPct val="100000"/>
                        </a:lnSpc>
                        <a:spcBef>
                          <a:spcPts val="0"/>
                        </a:spcBef>
                        <a:spcAft>
                          <a:spcPts val="0"/>
                        </a:spcAft>
                        <a:buClr>
                          <a:srgbClr val="000000"/>
                        </a:buClr>
                        <a:buSzPts val="1400"/>
                        <a:buFont typeface="Arial" panose="020B0604020202020204"/>
                        <a:buNone/>
                      </a:pPr>
                      <a:endParaRPr sz="110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100" b="0" i="0" u="none" strike="noStrike" cap="none" dirty="0"/>
                        <a:t>https://www.researchgate.net/publication/343855809_Smart_Healthcare_for_Diabetes_during_COVID-19</a:t>
                      </a:r>
                      <a:endParaRPr sz="1100" b="0" i="0" u="none" strike="noStrike" cap="none" dirty="0"/>
                    </a:p>
                    <a:p>
                      <a:pPr marL="0" marR="0" lvl="0" indent="0" algn="l" rtl="0">
                        <a:lnSpc>
                          <a:spcPct val="100000"/>
                        </a:lnSpc>
                        <a:spcBef>
                          <a:spcPts val="0"/>
                        </a:spcBef>
                        <a:spcAft>
                          <a:spcPts val="0"/>
                        </a:spcAft>
                        <a:buClr>
                          <a:srgbClr val="000000"/>
                        </a:buClr>
                        <a:buSzPts val="1400"/>
                        <a:buFont typeface="Arial" panose="020B0604020202020204"/>
                        <a:buNone/>
                      </a:pPr>
                      <a:endParaRPr sz="1100" u="none" strike="noStrike" cap="none" dirty="0"/>
                    </a:p>
                  </a:txBody>
                  <a:tcPr marL="91450" marR="91450" marT="45725" marB="45725"/>
                </a:tc>
                <a:extLst>
                  <a:ext uri="{0D108BD9-81ED-4DB2-BD59-A6C34878D82A}">
                    <a16:rowId xmlns:a16="http://schemas.microsoft.com/office/drawing/2014/main" val="10001"/>
                  </a:ext>
                </a:extLst>
              </a:tr>
              <a:tr h="587675">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100" u="none" strike="noStrike" cap="none" dirty="0"/>
                        <a:t>Prediction of Heart Disease Using Machine Learning Algorithms</a:t>
                      </a:r>
                      <a:endParaRPr sz="110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100" u="none" strike="noStrike" cap="none" dirty="0"/>
                        <a:t>Santhana Krishnan. J,</a:t>
                      </a:r>
                      <a:endParaRPr sz="1100" u="none" strike="noStrike" cap="none" dirty="0"/>
                    </a:p>
                    <a:p>
                      <a:pPr marL="0" marR="0" lvl="0" indent="0" algn="l" rtl="0">
                        <a:lnSpc>
                          <a:spcPct val="100000"/>
                        </a:lnSpc>
                        <a:spcBef>
                          <a:spcPts val="0"/>
                        </a:spcBef>
                        <a:spcAft>
                          <a:spcPts val="0"/>
                        </a:spcAft>
                        <a:buClr>
                          <a:srgbClr val="000000"/>
                        </a:buClr>
                        <a:buSzPts val="1400"/>
                        <a:buFont typeface="Arial" panose="020B0604020202020204"/>
                        <a:buNone/>
                      </a:pPr>
                      <a:r>
                        <a:rPr lang="en-US" sz="1100" u="none" strike="noStrike" cap="none" dirty="0"/>
                        <a:t>Geetha. S</a:t>
                      </a:r>
                      <a:endParaRPr sz="1100" u="none" strike="noStrike" cap="none" dirty="0"/>
                    </a:p>
                    <a:p>
                      <a:pPr marL="0" marR="0" lvl="0" indent="0" algn="l" rtl="0">
                        <a:lnSpc>
                          <a:spcPct val="100000"/>
                        </a:lnSpc>
                        <a:spcBef>
                          <a:spcPts val="0"/>
                        </a:spcBef>
                        <a:spcAft>
                          <a:spcPts val="0"/>
                        </a:spcAft>
                        <a:buClr>
                          <a:srgbClr val="000000"/>
                        </a:buClr>
                        <a:buSzPts val="1400"/>
                        <a:buFont typeface="Arial" panose="020B0604020202020204"/>
                        <a:buNone/>
                      </a:pPr>
                      <a:r>
                        <a:rPr lang="en-US" sz="1100" u="none" strike="noStrike" cap="none" dirty="0"/>
                        <a:t>/Rajesh</a:t>
                      </a:r>
                      <a:endParaRPr sz="110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100" u="none" strike="noStrike" cap="none" dirty="0"/>
                        <a:t>2019</a:t>
                      </a:r>
                      <a:endParaRPr sz="110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100" u="none" strike="noStrike" cap="none" dirty="0"/>
                        <a:t>KNN Algorithm,</a:t>
                      </a:r>
                      <a:endParaRPr sz="1400" u="none" strike="noStrike" cap="none" dirty="0"/>
                    </a:p>
                    <a:p>
                      <a:pPr marL="0" marR="0" lvl="0" indent="0" algn="l" rtl="0">
                        <a:lnSpc>
                          <a:spcPct val="100000"/>
                        </a:lnSpc>
                        <a:spcBef>
                          <a:spcPts val="0"/>
                        </a:spcBef>
                        <a:spcAft>
                          <a:spcPts val="0"/>
                        </a:spcAft>
                        <a:buClr>
                          <a:srgbClr val="000000"/>
                        </a:buClr>
                        <a:buSzPts val="1400"/>
                        <a:buFont typeface="Arial" panose="020B0604020202020204"/>
                        <a:buNone/>
                      </a:pPr>
                      <a:r>
                        <a:rPr lang="en-US" sz="1100" u="none" strike="noStrike" cap="none" dirty="0"/>
                        <a:t>Namely Decision Tree,</a:t>
                      </a:r>
                      <a:endParaRPr sz="1400" u="none" strike="noStrike" cap="none" dirty="0"/>
                    </a:p>
                    <a:p>
                      <a:pPr marL="0" marR="0" lvl="0" indent="0" algn="l" rtl="0">
                        <a:lnSpc>
                          <a:spcPct val="100000"/>
                        </a:lnSpc>
                        <a:spcBef>
                          <a:spcPts val="0"/>
                        </a:spcBef>
                        <a:spcAft>
                          <a:spcPts val="0"/>
                        </a:spcAft>
                        <a:buClr>
                          <a:srgbClr val="000000"/>
                        </a:buClr>
                        <a:buSzPts val="1400"/>
                        <a:buFont typeface="Arial" panose="020B0604020202020204"/>
                        <a:buNone/>
                      </a:pPr>
                      <a:r>
                        <a:rPr lang="en-US" sz="1100" u="none" strike="noStrike" cap="none" dirty="0"/>
                        <a:t>Multilayer Perception</a:t>
                      </a:r>
                      <a:endParaRPr sz="1400" u="none" strike="noStrike" cap="none" dirty="0"/>
                    </a:p>
                    <a:p>
                      <a:pPr marL="0" marR="0" lvl="0" indent="0" algn="l" rtl="0">
                        <a:lnSpc>
                          <a:spcPct val="100000"/>
                        </a:lnSpc>
                        <a:spcBef>
                          <a:spcPts val="0"/>
                        </a:spcBef>
                        <a:spcAft>
                          <a:spcPts val="0"/>
                        </a:spcAft>
                        <a:buClr>
                          <a:srgbClr val="000000"/>
                        </a:buClr>
                        <a:buSzPts val="1400"/>
                        <a:buFont typeface="Arial" panose="020B0604020202020204"/>
                        <a:buNone/>
                      </a:pPr>
                      <a:r>
                        <a:rPr lang="en-US" sz="1100" u="none" strike="noStrike" cap="none" dirty="0"/>
                        <a:t>Support Vector Machine.</a:t>
                      </a:r>
                      <a:endParaRPr sz="1400" u="none" strike="noStrike" cap="none" dirty="0"/>
                    </a:p>
                    <a:p>
                      <a:pPr marL="0" marR="0" lvl="0" indent="0" algn="l" rtl="0">
                        <a:lnSpc>
                          <a:spcPct val="100000"/>
                        </a:lnSpc>
                        <a:spcBef>
                          <a:spcPts val="0"/>
                        </a:spcBef>
                        <a:spcAft>
                          <a:spcPts val="0"/>
                        </a:spcAft>
                        <a:buClr>
                          <a:srgbClr val="000000"/>
                        </a:buClr>
                        <a:buSzPts val="1400"/>
                        <a:buFont typeface="Arial" panose="020B0604020202020204"/>
                        <a:buNone/>
                      </a:pPr>
                      <a:endParaRPr sz="110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100" u="none" strike="noStrike" cap="none" dirty="0"/>
                        <a:t>•The mortality rate can be drastically controlled if the disease is detected</a:t>
                      </a:r>
                      <a:endParaRPr sz="1100" u="none" strike="noStrike" cap="none" dirty="0"/>
                    </a:p>
                    <a:p>
                      <a:pPr marL="0" marR="0" lvl="0" indent="0" algn="l" rtl="0">
                        <a:lnSpc>
                          <a:spcPct val="100000"/>
                        </a:lnSpc>
                        <a:spcBef>
                          <a:spcPts val="0"/>
                        </a:spcBef>
                        <a:spcAft>
                          <a:spcPts val="0"/>
                        </a:spcAft>
                        <a:buClr>
                          <a:srgbClr val="000000"/>
                        </a:buClr>
                        <a:buSzPts val="1400"/>
                        <a:buFont typeface="Arial" panose="020B0604020202020204"/>
                        <a:buNone/>
                      </a:pPr>
                      <a:r>
                        <a:rPr lang="en-US" sz="1100" u="none" strike="noStrike" cap="none" dirty="0"/>
                        <a:t>at the early stages and preventative measures are adopted as soon as possible</a:t>
                      </a:r>
                      <a:endParaRPr sz="110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100" u="none" strike="noStrike" cap="none" dirty="0"/>
                        <a:t>• Heart disease prediction is challenging</a:t>
                      </a:r>
                      <a:endParaRPr sz="1100" u="none" strike="noStrike" cap="none" dirty="0"/>
                    </a:p>
                    <a:p>
                      <a:pPr marL="0" marR="0" lvl="0" indent="0" algn="l" rtl="0">
                        <a:lnSpc>
                          <a:spcPct val="100000"/>
                        </a:lnSpc>
                        <a:spcBef>
                          <a:spcPts val="0"/>
                        </a:spcBef>
                        <a:spcAft>
                          <a:spcPts val="0"/>
                        </a:spcAft>
                        <a:buClr>
                          <a:srgbClr val="000000"/>
                        </a:buClr>
                        <a:buSzPts val="1400"/>
                        <a:buFont typeface="Arial" panose="020B0604020202020204"/>
                        <a:buNone/>
                      </a:pPr>
                      <a:r>
                        <a:rPr lang="en-US" sz="1100" u="none" strike="noStrike" cap="none" dirty="0"/>
                        <a:t>and very important in the medical field, some error may occur in results.</a:t>
                      </a:r>
                      <a:endParaRPr sz="1100" u="none" strike="noStrike" cap="none" dirty="0"/>
                    </a:p>
                    <a:p>
                      <a:pPr marL="0" marR="0" lvl="0" indent="0" algn="l" rtl="0">
                        <a:lnSpc>
                          <a:spcPct val="100000"/>
                        </a:lnSpc>
                        <a:spcBef>
                          <a:spcPts val="0"/>
                        </a:spcBef>
                        <a:spcAft>
                          <a:spcPts val="0"/>
                        </a:spcAft>
                        <a:buClr>
                          <a:srgbClr val="000000"/>
                        </a:buClr>
                        <a:buSzPts val="1400"/>
                        <a:buFont typeface="Arial" panose="020B0604020202020204"/>
                        <a:buNone/>
                      </a:pPr>
                      <a:endParaRPr sz="110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100" u="sng" strike="noStrike" cap="none" dirty="0">
                          <a:solidFill>
                            <a:schemeClr val="tx1"/>
                          </a:solidFill>
                          <a:hlinkClick r:id="rId3"/>
                        </a:rPr>
                        <a:t>https://ieeexplore.ieee.org/document/8474922</a:t>
                      </a:r>
                      <a:endParaRPr sz="1100" u="none" strike="noStrike" cap="none" dirty="0">
                        <a:solidFill>
                          <a:schemeClr val="tx1"/>
                        </a:solidFill>
                      </a:endParaRPr>
                    </a:p>
                    <a:p>
                      <a:pPr marL="0" marR="0" lvl="0" indent="0" algn="l" rtl="0">
                        <a:lnSpc>
                          <a:spcPct val="100000"/>
                        </a:lnSpc>
                        <a:spcBef>
                          <a:spcPts val="0"/>
                        </a:spcBef>
                        <a:spcAft>
                          <a:spcPts val="0"/>
                        </a:spcAft>
                        <a:buClr>
                          <a:srgbClr val="000000"/>
                        </a:buClr>
                        <a:buSzPts val="1400"/>
                        <a:buFont typeface="Arial" panose="020B0604020202020204"/>
                        <a:buNone/>
                      </a:pPr>
                      <a:endParaRPr sz="1100" u="none" strike="noStrike" cap="none" dirty="0"/>
                    </a:p>
                  </a:txBody>
                  <a:tcPr marL="91450" marR="91450" marT="45725" marB="45725"/>
                </a:tc>
                <a:extLst>
                  <a:ext uri="{0D108BD9-81ED-4DB2-BD59-A6C34878D82A}">
                    <a16:rowId xmlns:a16="http://schemas.microsoft.com/office/drawing/2014/main" val="10002"/>
                  </a:ext>
                </a:extLst>
              </a:tr>
              <a:tr h="587675">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100" u="none" strike="noStrike" cap="none" dirty="0"/>
                        <a:t>A Hybrid Machine Learning Approach for Prediction of Heart Diseases</a:t>
                      </a:r>
                      <a:endParaRPr sz="110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100" u="none" strike="noStrike" cap="none" dirty="0"/>
                        <a:t>Sanchayita Dhar, Krishna Roy, Tanuree Dey, Pritha, Datta, Ankur Biswas</a:t>
                      </a:r>
                      <a:endParaRPr sz="110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100" u="none" strike="noStrike" cap="none" dirty="0"/>
                        <a:t>2018</a:t>
                      </a:r>
                      <a:endParaRPr sz="110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100" u="none" strike="noStrike" cap="none" dirty="0"/>
                        <a:t>KNN Algorithm,</a:t>
                      </a:r>
                      <a:endParaRPr sz="1400" u="none" strike="noStrike" cap="none" dirty="0"/>
                    </a:p>
                    <a:p>
                      <a:pPr marL="0" marR="0" lvl="0" indent="0" algn="l" rtl="0">
                        <a:lnSpc>
                          <a:spcPct val="100000"/>
                        </a:lnSpc>
                        <a:spcBef>
                          <a:spcPts val="0"/>
                        </a:spcBef>
                        <a:spcAft>
                          <a:spcPts val="0"/>
                        </a:spcAft>
                        <a:buClr>
                          <a:srgbClr val="000000"/>
                        </a:buClr>
                        <a:buSzPts val="1400"/>
                        <a:buFont typeface="Arial" panose="020B0604020202020204"/>
                        <a:buNone/>
                      </a:pPr>
                      <a:r>
                        <a:rPr lang="en-US" sz="1100" u="none" strike="noStrike" cap="none" dirty="0"/>
                        <a:t>Namely Decision Tree,</a:t>
                      </a:r>
                      <a:endParaRPr sz="1400" u="none" strike="noStrike" cap="none" dirty="0"/>
                    </a:p>
                    <a:p>
                      <a:pPr marL="0" marR="0" lvl="0" indent="0" algn="l" rtl="0">
                        <a:lnSpc>
                          <a:spcPct val="100000"/>
                        </a:lnSpc>
                        <a:spcBef>
                          <a:spcPts val="0"/>
                        </a:spcBef>
                        <a:spcAft>
                          <a:spcPts val="0"/>
                        </a:spcAft>
                        <a:buClr>
                          <a:srgbClr val="000000"/>
                        </a:buClr>
                        <a:buSzPts val="1400"/>
                        <a:buFont typeface="Arial" panose="020B0604020202020204"/>
                        <a:buNone/>
                      </a:pPr>
                      <a:r>
                        <a:rPr lang="en-US" sz="1100" u="none" strike="noStrike" cap="none" dirty="0"/>
                        <a:t>Multilayer Perception</a:t>
                      </a:r>
                      <a:endParaRPr sz="1400" u="none" strike="noStrike" cap="none" dirty="0"/>
                    </a:p>
                    <a:p>
                      <a:pPr marL="0" marR="0" lvl="0" indent="0" algn="l" rtl="0">
                        <a:lnSpc>
                          <a:spcPct val="100000"/>
                        </a:lnSpc>
                        <a:spcBef>
                          <a:spcPts val="0"/>
                        </a:spcBef>
                        <a:spcAft>
                          <a:spcPts val="0"/>
                        </a:spcAft>
                        <a:buClr>
                          <a:srgbClr val="000000"/>
                        </a:buClr>
                        <a:buSzPts val="1400"/>
                        <a:buFont typeface="Arial" panose="020B0604020202020204"/>
                        <a:buNone/>
                      </a:pPr>
                      <a:r>
                        <a:rPr lang="en-US" sz="1100" u="none" strike="noStrike" cap="none" dirty="0"/>
                        <a:t>Support Vector Machine.</a:t>
                      </a:r>
                      <a:endParaRPr sz="1400" u="none" strike="noStrike" cap="none" dirty="0"/>
                    </a:p>
                    <a:p>
                      <a:pPr marL="0" marR="0" lvl="0" indent="0" algn="l" rtl="0">
                        <a:lnSpc>
                          <a:spcPct val="100000"/>
                        </a:lnSpc>
                        <a:spcBef>
                          <a:spcPts val="0"/>
                        </a:spcBef>
                        <a:spcAft>
                          <a:spcPts val="0"/>
                        </a:spcAft>
                        <a:buClr>
                          <a:srgbClr val="000000"/>
                        </a:buClr>
                        <a:buSzPts val="1400"/>
                        <a:buFont typeface="Arial" panose="020B0604020202020204"/>
                        <a:buNone/>
                      </a:pPr>
                      <a:endParaRPr sz="110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100" u="none" strike="noStrike" cap="none" dirty="0"/>
                        <a:t>•This method is quick and efficient detection technique providing better accuracy and precision.</a:t>
                      </a:r>
                      <a:endParaRPr sz="1100" u="none" strike="noStrike" cap="none" dirty="0"/>
                    </a:p>
                    <a:p>
                      <a:pPr marL="0" marR="0" lvl="0" indent="0" algn="l" rtl="0">
                        <a:lnSpc>
                          <a:spcPct val="100000"/>
                        </a:lnSpc>
                        <a:spcBef>
                          <a:spcPts val="0"/>
                        </a:spcBef>
                        <a:spcAft>
                          <a:spcPts val="0"/>
                        </a:spcAft>
                        <a:buClr>
                          <a:srgbClr val="000000"/>
                        </a:buClr>
                        <a:buSzPts val="1400"/>
                        <a:buFont typeface="Arial" panose="020B0604020202020204"/>
                        <a:buNone/>
                      </a:pPr>
                      <a:endParaRPr sz="110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100" u="none" strike="noStrike" cap="none" dirty="0"/>
                        <a:t>• Must have a total cardiovascular checkup,it will be expensive.</a:t>
                      </a:r>
                      <a:endParaRPr sz="1100" u="none" strike="noStrike" cap="none" dirty="0"/>
                    </a:p>
                    <a:p>
                      <a:pPr marL="0" marR="0" lvl="0" indent="0" algn="l" rtl="0">
                        <a:lnSpc>
                          <a:spcPct val="100000"/>
                        </a:lnSpc>
                        <a:spcBef>
                          <a:spcPts val="0"/>
                        </a:spcBef>
                        <a:spcAft>
                          <a:spcPts val="0"/>
                        </a:spcAft>
                        <a:buClr>
                          <a:srgbClr val="000000"/>
                        </a:buClr>
                        <a:buSzPts val="1400"/>
                        <a:buFont typeface="Arial" panose="020B0604020202020204"/>
                        <a:buNone/>
                      </a:pPr>
                      <a:endParaRPr sz="110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100" u="none" strike="noStrike" cap="none" dirty="0"/>
                        <a:t>https://ieeexplore.ieee.org/document/8777531</a:t>
                      </a:r>
                      <a:endParaRPr sz="1100" u="none" strike="noStrike" cap="none" dirty="0"/>
                    </a:p>
                    <a:p>
                      <a:pPr marL="0" marR="0" lvl="0" indent="0" algn="l" rtl="0">
                        <a:lnSpc>
                          <a:spcPct val="100000"/>
                        </a:lnSpc>
                        <a:spcBef>
                          <a:spcPts val="0"/>
                        </a:spcBef>
                        <a:spcAft>
                          <a:spcPts val="0"/>
                        </a:spcAft>
                        <a:buClr>
                          <a:srgbClr val="000000"/>
                        </a:buClr>
                        <a:buSzPts val="1400"/>
                        <a:buFont typeface="Arial" panose="020B0604020202020204"/>
                        <a:buNone/>
                      </a:pPr>
                      <a:endParaRPr sz="1100" u="none" strike="noStrike" cap="none" dirty="0"/>
                    </a:p>
                    <a:p>
                      <a:pPr marL="0" marR="0" lvl="0" indent="0" algn="l" rtl="0">
                        <a:lnSpc>
                          <a:spcPct val="100000"/>
                        </a:lnSpc>
                        <a:spcBef>
                          <a:spcPts val="0"/>
                        </a:spcBef>
                        <a:spcAft>
                          <a:spcPts val="0"/>
                        </a:spcAft>
                        <a:buClr>
                          <a:srgbClr val="000000"/>
                        </a:buClr>
                        <a:buSzPts val="1400"/>
                        <a:buFont typeface="Arial" panose="020B0604020202020204"/>
                        <a:buNone/>
                      </a:pPr>
                      <a:endParaRPr sz="1100" u="none" strike="noStrike" cap="none" dirty="0"/>
                    </a:p>
                  </a:txBody>
                  <a:tcPr marL="91450" marR="91450" marT="45725" marB="45725"/>
                </a:tc>
                <a:extLst>
                  <a:ext uri="{0D108BD9-81ED-4DB2-BD59-A6C34878D82A}">
                    <a16:rowId xmlns:a16="http://schemas.microsoft.com/office/drawing/2014/main" val="10003"/>
                  </a:ext>
                </a:extLst>
              </a:tr>
              <a:tr h="587675">
                <a:tc>
                  <a:txBody>
                    <a:bodyPr/>
                    <a:lstStyle/>
                    <a:p>
                      <a:pPr marL="0" marR="0" lvl="0" indent="0" algn="l" rtl="0">
                        <a:lnSpc>
                          <a:spcPct val="100000"/>
                        </a:lnSpc>
                        <a:spcBef>
                          <a:spcPts val="0"/>
                        </a:spcBef>
                        <a:spcAft>
                          <a:spcPts val="0"/>
                        </a:spcAft>
                        <a:buClr>
                          <a:srgbClr val="000000"/>
                        </a:buClr>
                        <a:buSzPts val="1100"/>
                        <a:buFont typeface="Arial" panose="020B0604020202020204"/>
                        <a:buNone/>
                      </a:pPr>
                      <a:r>
                        <a:rPr lang="en-US" sz="1100" u="none" strike="noStrike" cap="none" dirty="0"/>
                        <a:t>An Investigation of Heart Disease Prediction Techniques.</a:t>
                      </a:r>
                      <a:endParaRPr sz="1100" u="none" strike="noStrike" cap="none" dirty="0"/>
                    </a:p>
                  </a:txBody>
                  <a:tcPr marL="91450" marR="91450" marT="45725" marB="45725"/>
                </a:tc>
                <a:tc>
                  <a:txBody>
                    <a:bodyPr/>
                    <a:lstStyle/>
                    <a:p>
                      <a:pPr marL="0" marR="0" lvl="0" indent="0" algn="l" rtl="0">
                        <a:lnSpc>
                          <a:spcPct val="100000"/>
                        </a:lnSpc>
                        <a:spcBef>
                          <a:spcPts val="0"/>
                        </a:spcBef>
                        <a:spcAft>
                          <a:spcPts val="0"/>
                        </a:spcAft>
                        <a:buClr>
                          <a:schemeClr val="dk1"/>
                        </a:buClr>
                        <a:buSzPts val="1100"/>
                        <a:buFont typeface="Arial" panose="020B0604020202020204"/>
                        <a:buNone/>
                      </a:pPr>
                      <a:r>
                        <a:rPr lang="en-US" sz="1100" u="none" strike="noStrike" cap="none" dirty="0">
                          <a:latin typeface="Times New Roman" panose="02020603050405020304"/>
                          <a:ea typeface="Times New Roman" panose="02020603050405020304"/>
                          <a:cs typeface="Times New Roman" panose="02020603050405020304"/>
                          <a:sym typeface="Times New Roman" panose="02020603050405020304"/>
                        </a:rPr>
                        <a:t>G. Shanmugasundaram, V. Malar Selvam, R. Saravanan, S.Balaji.</a:t>
                      </a:r>
                      <a:endParaRPr sz="1100" u="none" strike="noStrike" cap="none" dirty="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100"/>
                        <a:buFont typeface="Arial" panose="020B0604020202020204"/>
                        <a:buNone/>
                      </a:pPr>
                      <a:r>
                        <a:rPr lang="en-US" sz="1100" u="none" strike="noStrike" cap="none" dirty="0"/>
                        <a:t>2018</a:t>
                      </a:r>
                      <a:endParaRPr sz="110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100" u="none" strike="noStrike" cap="none" dirty="0"/>
                        <a:t>KNN Algorithm,</a:t>
                      </a:r>
                      <a:endParaRPr sz="1400" u="none" strike="noStrike" cap="none" dirty="0"/>
                    </a:p>
                    <a:p>
                      <a:pPr marL="0" marR="0" lvl="0" indent="0" algn="l" rtl="0">
                        <a:lnSpc>
                          <a:spcPct val="100000"/>
                        </a:lnSpc>
                        <a:spcBef>
                          <a:spcPts val="0"/>
                        </a:spcBef>
                        <a:spcAft>
                          <a:spcPts val="0"/>
                        </a:spcAft>
                        <a:buClr>
                          <a:srgbClr val="000000"/>
                        </a:buClr>
                        <a:buSzPts val="1400"/>
                        <a:buFont typeface="Arial" panose="020B0604020202020204"/>
                        <a:buNone/>
                      </a:pPr>
                      <a:r>
                        <a:rPr lang="en-US" sz="1100" u="none" strike="noStrike" cap="none" dirty="0"/>
                        <a:t>Namely Decision Tree,</a:t>
                      </a:r>
                      <a:endParaRPr sz="1400" u="none" strike="noStrike" cap="none" dirty="0"/>
                    </a:p>
                    <a:p>
                      <a:pPr marL="0" marR="0" lvl="0" indent="0" algn="l" rtl="0">
                        <a:lnSpc>
                          <a:spcPct val="100000"/>
                        </a:lnSpc>
                        <a:spcBef>
                          <a:spcPts val="0"/>
                        </a:spcBef>
                        <a:spcAft>
                          <a:spcPts val="0"/>
                        </a:spcAft>
                        <a:buClr>
                          <a:srgbClr val="000000"/>
                        </a:buClr>
                        <a:buSzPts val="1400"/>
                        <a:buFont typeface="Arial" panose="020B0604020202020204"/>
                        <a:buNone/>
                      </a:pPr>
                      <a:r>
                        <a:rPr lang="en-US" sz="1100" u="none" strike="noStrike" cap="none" dirty="0"/>
                        <a:t>Multilayer Perception</a:t>
                      </a:r>
                      <a:endParaRPr sz="1400" u="none" strike="noStrike" cap="none" dirty="0"/>
                    </a:p>
                    <a:p>
                      <a:pPr marL="0" marR="0" lvl="0" indent="0" algn="l" rtl="0">
                        <a:lnSpc>
                          <a:spcPct val="100000"/>
                        </a:lnSpc>
                        <a:spcBef>
                          <a:spcPts val="0"/>
                        </a:spcBef>
                        <a:spcAft>
                          <a:spcPts val="0"/>
                        </a:spcAft>
                        <a:buClr>
                          <a:srgbClr val="000000"/>
                        </a:buClr>
                        <a:buSzPts val="1400"/>
                        <a:buFont typeface="Arial" panose="020B0604020202020204"/>
                        <a:buNone/>
                      </a:pPr>
                      <a:r>
                        <a:rPr lang="en-US" sz="1100" u="none" strike="noStrike" cap="none" dirty="0"/>
                        <a:t>Support Vector Machine.</a:t>
                      </a:r>
                      <a:endParaRPr sz="140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100"/>
                        <a:buFont typeface="Arial" panose="020B0604020202020204"/>
                        <a:buNone/>
                      </a:pPr>
                      <a:r>
                        <a:rPr lang="en-US" sz="1100" u="none" strike="noStrike" cap="none" dirty="0"/>
                        <a:t>•Make awareness on smart healthcare technologies</a:t>
                      </a:r>
                      <a:endParaRPr sz="1100" u="none" strike="noStrike" cap="none" dirty="0"/>
                    </a:p>
                    <a:p>
                      <a:pPr marL="0" marR="0" lvl="0" indent="0" algn="l" rtl="0">
                        <a:lnSpc>
                          <a:spcPct val="100000"/>
                        </a:lnSpc>
                        <a:spcBef>
                          <a:spcPts val="0"/>
                        </a:spcBef>
                        <a:spcAft>
                          <a:spcPts val="0"/>
                        </a:spcAft>
                        <a:buClr>
                          <a:srgbClr val="000000"/>
                        </a:buClr>
                        <a:buSzPts val="1100"/>
                        <a:buFont typeface="Arial" panose="020B0604020202020204"/>
                        <a:buNone/>
                      </a:pPr>
                      <a:r>
                        <a:rPr lang="en-US" sz="1100" u="none" strike="noStrike" cap="none" dirty="0"/>
                        <a:t>such as health and telemedicine.</a:t>
                      </a:r>
                      <a:endParaRPr sz="1100" u="none" strike="noStrike" cap="none" dirty="0"/>
                    </a:p>
                    <a:p>
                      <a:pPr marL="0" marR="0" lvl="0" indent="0" algn="l" rtl="0">
                        <a:lnSpc>
                          <a:spcPct val="100000"/>
                        </a:lnSpc>
                        <a:spcBef>
                          <a:spcPts val="0"/>
                        </a:spcBef>
                        <a:spcAft>
                          <a:spcPts val="0"/>
                        </a:spcAft>
                        <a:buClr>
                          <a:srgbClr val="000000"/>
                        </a:buClr>
                        <a:buSzPts val="1100"/>
                        <a:buFont typeface="Arial" panose="020B0604020202020204"/>
                        <a:buNone/>
                      </a:pPr>
                      <a:endParaRPr sz="110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100"/>
                        <a:buFont typeface="Arial" panose="020B0604020202020204"/>
                        <a:buNone/>
                      </a:pPr>
                      <a:r>
                        <a:rPr lang="en-US" sz="1100" u="none" strike="noStrike" cap="none" dirty="0"/>
                        <a:t>•This work concludes with the key challenges which are not yet explored.</a:t>
                      </a:r>
                      <a:endParaRPr sz="110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100"/>
                        <a:buFont typeface="Arial" panose="020B0604020202020204"/>
                        <a:buNone/>
                      </a:pPr>
                      <a:r>
                        <a:rPr lang="en-US" sz="1100" u="none" strike="noStrike" cap="none" dirty="0"/>
                        <a:t>https://ieeexplore.ieee.org/document/8541165</a:t>
                      </a:r>
                      <a:endParaRPr sz="1100" u="none" strike="noStrike" cap="none" dirty="0"/>
                    </a:p>
                  </a:txBody>
                  <a:tcPr marL="91450" marR="91450" marT="45725" marB="45725"/>
                </a:tc>
                <a:extLst>
                  <a:ext uri="{0D108BD9-81ED-4DB2-BD59-A6C34878D82A}">
                    <a16:rowId xmlns:a16="http://schemas.microsoft.com/office/drawing/2014/main" val="10004"/>
                  </a:ext>
                </a:extLst>
              </a:tr>
              <a:tr h="587675">
                <a:tc>
                  <a:txBody>
                    <a:bodyPr/>
                    <a:lstStyle/>
                    <a:p>
                      <a:pPr marL="0" marR="0" lvl="0" indent="0" algn="l" rtl="0">
                        <a:lnSpc>
                          <a:spcPct val="100000"/>
                        </a:lnSpc>
                        <a:spcBef>
                          <a:spcPts val="0"/>
                        </a:spcBef>
                        <a:spcAft>
                          <a:spcPts val="0"/>
                        </a:spcAft>
                        <a:buClr>
                          <a:srgbClr val="000000"/>
                        </a:buClr>
                        <a:buSzPts val="1100"/>
                        <a:buFont typeface="Arial" panose="020B0604020202020204"/>
                        <a:buNone/>
                      </a:pPr>
                      <a:r>
                        <a:rPr lang="en-US" sz="1100" u="none" strike="noStrike" cap="none" dirty="0"/>
                        <a:t> "Supervised Machine Learning Algorithm for Detection of Cardiac Disorders</a:t>
                      </a:r>
                      <a:endParaRPr sz="110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100"/>
                        <a:buFont typeface="Arial" panose="020B0604020202020204"/>
                        <a:buNone/>
                      </a:pPr>
                      <a:r>
                        <a:rPr lang="en-US" sz="1100" u="none" strike="noStrike" cap="none" dirty="0">
                          <a:solidFill>
                            <a:schemeClr val="dk1"/>
                          </a:solidFill>
                          <a:latin typeface="Times New Roman" panose="02020603050405020304"/>
                          <a:ea typeface="Times New Roman" panose="02020603050405020304"/>
                          <a:cs typeface="Times New Roman" panose="02020603050405020304"/>
                          <a:sym typeface="Times New Roman" panose="02020603050405020304"/>
                        </a:rPr>
                        <a:t>Sneha Borkar, M. N. Annadat</a:t>
                      </a:r>
                      <a:r>
                        <a:rPr lang="en-US" sz="1100" u="none" strike="noStrike" cap="none" dirty="0">
                          <a:latin typeface="Times New Roman" panose="02020603050405020304"/>
                          <a:ea typeface="Times New Roman" panose="02020603050405020304"/>
                          <a:cs typeface="Times New Roman" panose="02020603050405020304"/>
                          <a:sym typeface="Times New Roman" panose="02020603050405020304"/>
                        </a:rPr>
                        <a:t>e.</a:t>
                      </a:r>
                      <a:endParaRPr sz="1100" u="none" strike="noStrike" cap="none" dirty="0">
                        <a:latin typeface="Times New Roman" panose="02020603050405020304"/>
                        <a:ea typeface="Times New Roman" panose="02020603050405020304"/>
                        <a:cs typeface="Times New Roman" panose="02020603050405020304"/>
                        <a:sym typeface="Times New Roman" panose="02020603050405020304"/>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100"/>
                        <a:buFont typeface="Arial" panose="020B0604020202020204"/>
                        <a:buNone/>
                      </a:pPr>
                      <a:r>
                        <a:rPr lang="en-US" sz="1100" u="none" strike="noStrike" cap="none" dirty="0"/>
                        <a:t>2018</a:t>
                      </a:r>
                      <a:endParaRPr sz="110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100"/>
                        <a:buFont typeface="Arial" panose="020B0604020202020204"/>
                        <a:buNone/>
                      </a:pPr>
                      <a:r>
                        <a:rPr lang="en-US" sz="1100" u="none" strike="noStrike" cap="none" dirty="0"/>
                        <a:t>Support Vector Machine Algorithm</a:t>
                      </a:r>
                      <a:endParaRPr sz="1400" u="none" strike="noStrike" cap="none" dirty="0"/>
                    </a:p>
                    <a:p>
                      <a:pPr marL="0" marR="0" lvl="0" indent="0" algn="l" rtl="0">
                        <a:lnSpc>
                          <a:spcPct val="100000"/>
                        </a:lnSpc>
                        <a:spcBef>
                          <a:spcPts val="0"/>
                        </a:spcBef>
                        <a:spcAft>
                          <a:spcPts val="0"/>
                        </a:spcAft>
                        <a:buClr>
                          <a:srgbClr val="000000"/>
                        </a:buClr>
                        <a:buSzPts val="1100"/>
                        <a:buFont typeface="Arial" panose="020B0604020202020204"/>
                        <a:buNone/>
                      </a:pPr>
                      <a:endParaRPr sz="110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100"/>
                        <a:buFont typeface="Arial" panose="020B0604020202020204"/>
                        <a:buNone/>
                      </a:pPr>
                      <a:r>
                        <a:rPr lang="en-US" sz="1100" u="none" strike="noStrike" cap="none" dirty="0"/>
                        <a:t>• At an initial stage the prediction of heart disease can save human lives.</a:t>
                      </a:r>
                      <a:endParaRPr sz="1100" u="none" strike="noStrike" cap="none" dirty="0"/>
                    </a:p>
                    <a:p>
                      <a:pPr marL="0" marR="0" lvl="0" indent="0" algn="l" rtl="0">
                        <a:lnSpc>
                          <a:spcPct val="100000"/>
                        </a:lnSpc>
                        <a:spcBef>
                          <a:spcPts val="0"/>
                        </a:spcBef>
                        <a:spcAft>
                          <a:spcPts val="0"/>
                        </a:spcAft>
                        <a:buClr>
                          <a:srgbClr val="000000"/>
                        </a:buClr>
                        <a:buSzPts val="1100"/>
                        <a:buFont typeface="Arial" panose="020B0604020202020204"/>
                        <a:buNone/>
                      </a:pPr>
                      <a:r>
                        <a:rPr lang="en-US" sz="1100" u="none" strike="noStrike" cap="none" dirty="0"/>
                        <a:t>•The proposed system achieved the accuracy of 98.30%.</a:t>
                      </a:r>
                      <a:endParaRPr sz="110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100"/>
                        <a:buFont typeface="Arial" panose="020B0604020202020204"/>
                        <a:buNone/>
                      </a:pPr>
                      <a:r>
                        <a:rPr lang="en-US" sz="1100" u="none" strike="noStrike" cap="none" dirty="0"/>
                        <a:t>•Echocardiogram contains less information hence the diagnosis of the disease from the •Echocardiogram videos is time consuming task. It required more human efforts to make a decision.•</a:t>
                      </a:r>
                      <a:endParaRPr sz="110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100"/>
                        <a:buFont typeface="Arial" panose="020B0604020202020204"/>
                        <a:buNone/>
                      </a:pPr>
                      <a:r>
                        <a:rPr lang="en-US" sz="1100" u="none" strike="noStrike" cap="none" dirty="0"/>
                        <a:t>https://ieeexplore.ieee.org/document/8697795</a:t>
                      </a:r>
                      <a:endParaRPr sz="1100" u="none" strike="noStrike" cap="none" dirty="0"/>
                    </a:p>
                  </a:txBody>
                  <a:tcPr marL="91450" marR="91450" marT="45725" marB="45725"/>
                </a:tc>
                <a:extLst>
                  <a:ext uri="{0D108BD9-81ED-4DB2-BD59-A6C34878D82A}">
                    <a16:rowId xmlns:a16="http://schemas.microsoft.com/office/drawing/2014/main" val="10005"/>
                  </a:ext>
                </a:extLst>
              </a:tr>
            </a:tbl>
          </a:graphicData>
        </a:graphic>
      </p:graphicFrame>
      <p:sp>
        <p:nvSpPr>
          <p:cNvPr id="115" name="Google Shape;115;p6"/>
          <p:cNvSpPr/>
          <p:nvPr/>
        </p:nvSpPr>
        <p:spPr>
          <a:xfrm>
            <a:off x="869328" y="-8770843"/>
            <a:ext cx="11308800" cy="551700"/>
          </a:xfrm>
          <a:prstGeom prst="rect">
            <a:avLst/>
          </a:prstGeom>
          <a:solidFill>
            <a:schemeClr val="accen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r>
              <a:rPr lang="en-US" sz="1800" b="1" i="0" u="none" strike="noStrike" cap="none" dirty="0">
                <a:solidFill>
                  <a:schemeClr val="lt1"/>
                </a:solidFill>
                <a:latin typeface="Times New Roman" panose="02020603050405020304"/>
                <a:ea typeface="Times New Roman" panose="02020603050405020304"/>
                <a:cs typeface="Times New Roman" panose="02020603050405020304"/>
                <a:sym typeface="Times New Roman" panose="02020603050405020304"/>
              </a:rPr>
              <a:t>LITERATURE SURVEY</a:t>
            </a:r>
            <a:endParaRPr sz="1400" b="0" i="0" u="none" strike="noStrike" cap="none" dirty="0">
              <a:solidFill>
                <a:srgbClr val="000000"/>
              </a:solidFill>
              <a:latin typeface="Arial" panose="020B0604020202020204"/>
              <a:ea typeface="Arial" panose="020B0604020202020204"/>
              <a:cs typeface="Arial" panose="020B0604020202020204"/>
              <a:sym typeface="Arial" panose="020B0604020202020204"/>
            </a:endParaRPr>
          </a:p>
        </p:txBody>
      </p:sp>
      <p:sp>
        <p:nvSpPr>
          <p:cNvPr id="116" name="Google Shape;116;p6"/>
          <p:cNvSpPr/>
          <p:nvPr/>
        </p:nvSpPr>
        <p:spPr>
          <a:xfrm>
            <a:off x="400012" y="0"/>
            <a:ext cx="11308800" cy="439800"/>
          </a:xfrm>
          <a:prstGeom prst="rect">
            <a:avLst/>
          </a:prstGeom>
          <a:solidFill>
            <a:schemeClr val="accen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i="0" u="none" strike="noStrike" cap="none" dirty="0">
                <a:solidFill>
                  <a:schemeClr val="lt1"/>
                </a:solidFill>
                <a:latin typeface="Arial" panose="020B0604020202020204"/>
                <a:ea typeface="Arial" panose="020B0604020202020204"/>
                <a:cs typeface="Arial" panose="020B0604020202020204"/>
                <a:sym typeface="Arial" panose="020B0604020202020204"/>
              </a:rPr>
              <a:t>LITERATURE SURVEY</a:t>
            </a:r>
            <a:endParaRPr sz="1400" b="1" i="0" u="none" strike="noStrike" cap="none" dirty="0">
              <a:solidFill>
                <a:schemeClr val="lt1"/>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graphicFrame>
        <p:nvGraphicFramePr>
          <p:cNvPr id="121" name="Google Shape;121;p7"/>
          <p:cNvGraphicFramePr/>
          <p:nvPr>
            <p:extLst>
              <p:ext uri="{D42A27DB-BD31-4B8C-83A1-F6EECF244321}">
                <p14:modId xmlns:p14="http://schemas.microsoft.com/office/powerpoint/2010/main" val="2852936862"/>
              </p:ext>
            </p:extLst>
          </p:nvPr>
        </p:nvGraphicFramePr>
        <p:xfrm>
          <a:off x="93980" y="87630"/>
          <a:ext cx="12005310" cy="6561800"/>
        </p:xfrm>
        <a:graphic>
          <a:graphicData uri="http://schemas.openxmlformats.org/drawingml/2006/table">
            <a:tbl>
              <a:tblPr firstRow="1" bandRow="1">
                <a:noFill/>
                <a:tableStyleId>{47158B0F-4B25-4F3D-94A6-AE6DBD9F1F23}</a:tableStyleId>
              </a:tblPr>
              <a:tblGrid>
                <a:gridCol w="1484630">
                  <a:extLst>
                    <a:ext uri="{9D8B030D-6E8A-4147-A177-3AD203B41FA5}">
                      <a16:colId xmlns:a16="http://schemas.microsoft.com/office/drawing/2014/main" val="20000"/>
                    </a:ext>
                  </a:extLst>
                </a:gridCol>
                <a:gridCol w="1748155">
                  <a:extLst>
                    <a:ext uri="{9D8B030D-6E8A-4147-A177-3AD203B41FA5}">
                      <a16:colId xmlns:a16="http://schemas.microsoft.com/office/drawing/2014/main" val="20001"/>
                    </a:ext>
                  </a:extLst>
                </a:gridCol>
                <a:gridCol w="1748155">
                  <a:extLst>
                    <a:ext uri="{9D8B030D-6E8A-4147-A177-3AD203B41FA5}">
                      <a16:colId xmlns:a16="http://schemas.microsoft.com/office/drawing/2014/main" val="20002"/>
                    </a:ext>
                  </a:extLst>
                </a:gridCol>
                <a:gridCol w="1778635">
                  <a:extLst>
                    <a:ext uri="{9D8B030D-6E8A-4147-A177-3AD203B41FA5}">
                      <a16:colId xmlns:a16="http://schemas.microsoft.com/office/drawing/2014/main" val="20003"/>
                    </a:ext>
                  </a:extLst>
                </a:gridCol>
                <a:gridCol w="1748790">
                  <a:extLst>
                    <a:ext uri="{9D8B030D-6E8A-4147-A177-3AD203B41FA5}">
                      <a16:colId xmlns:a16="http://schemas.microsoft.com/office/drawing/2014/main" val="20004"/>
                    </a:ext>
                  </a:extLst>
                </a:gridCol>
                <a:gridCol w="1748790">
                  <a:extLst>
                    <a:ext uri="{9D8B030D-6E8A-4147-A177-3AD203B41FA5}">
                      <a16:colId xmlns:a16="http://schemas.microsoft.com/office/drawing/2014/main" val="20005"/>
                    </a:ext>
                  </a:extLst>
                </a:gridCol>
                <a:gridCol w="1748155">
                  <a:extLst>
                    <a:ext uri="{9D8B030D-6E8A-4147-A177-3AD203B41FA5}">
                      <a16:colId xmlns:a16="http://schemas.microsoft.com/office/drawing/2014/main" val="20006"/>
                    </a:ext>
                  </a:extLst>
                </a:gridCol>
              </a:tblGrid>
              <a:tr h="503850">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400" u="none" strike="noStrike" cap="none" dirty="0"/>
                        <a:t>TITLE</a:t>
                      </a:r>
                      <a:endParaRPr sz="140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400" u="none" strike="noStrike" cap="none" dirty="0"/>
                        <a:t>AUTHOR NAME</a:t>
                      </a:r>
                      <a:endParaRPr sz="140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400" u="none" strike="noStrike" cap="none" dirty="0"/>
                        <a:t>YEAR</a:t>
                      </a:r>
                      <a:endParaRPr sz="140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400" u="none" strike="noStrike" cap="none" dirty="0"/>
                        <a:t>METHODOLOGY</a:t>
                      </a:r>
                      <a:endParaRPr sz="140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400" u="none" strike="noStrike" cap="none" dirty="0"/>
                        <a:t>MERITS</a:t>
                      </a:r>
                      <a:endParaRPr sz="140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400" u="none" strike="noStrike" cap="none" dirty="0"/>
                        <a:t>DEMERITS</a:t>
                      </a:r>
                      <a:endParaRPr sz="140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400" u="none" strike="noStrike" cap="none" dirty="0"/>
                        <a:t>REFERENCE LINK</a:t>
                      </a:r>
                      <a:endParaRPr sz="1400" u="none" strike="noStrike" cap="none" dirty="0"/>
                    </a:p>
                  </a:txBody>
                  <a:tcPr marL="91450" marR="91450" marT="45725" marB="45725"/>
                </a:tc>
                <a:extLst>
                  <a:ext uri="{0D108BD9-81ED-4DB2-BD59-A6C34878D82A}">
                    <a16:rowId xmlns:a16="http://schemas.microsoft.com/office/drawing/2014/main" val="10000"/>
                  </a:ext>
                </a:extLst>
              </a:tr>
              <a:tr h="587675">
                <a:tc>
                  <a:txBody>
                    <a:bodyPr/>
                    <a:lstStyle/>
                    <a:p>
                      <a:pPr marL="0" marR="0" lvl="0" indent="0" algn="l" rtl="0">
                        <a:lnSpc>
                          <a:spcPct val="100000"/>
                        </a:lnSpc>
                        <a:spcBef>
                          <a:spcPts val="0"/>
                        </a:spcBef>
                        <a:spcAft>
                          <a:spcPts val="0"/>
                        </a:spcAft>
                        <a:buClr>
                          <a:srgbClr val="000000"/>
                        </a:buClr>
                        <a:buSzPts val="1050"/>
                        <a:buFont typeface="Arial" panose="020B0604020202020204"/>
                        <a:buNone/>
                      </a:pPr>
                      <a:r>
                        <a:rPr lang="en-US" sz="1050" u="none" strike="noStrike" cap="none" dirty="0"/>
                        <a:t>A Cloud Based Four-Tier Architecture for Early Detection of Heart Disease with Machine Learning Algorithms.</a:t>
                      </a:r>
                      <a:endParaRPr sz="105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050"/>
                        <a:buFont typeface="Arial" panose="020B0604020202020204"/>
                        <a:buNone/>
                      </a:pPr>
                      <a:r>
                        <a:rPr lang="en-US" sz="1050" u="none" strike="noStrike" cap="none" dirty="0">
                          <a:solidFill>
                            <a:schemeClr val="dk1"/>
                          </a:solidFill>
                          <a:latin typeface="Times New Roman" panose="02020603050405020304"/>
                          <a:ea typeface="Times New Roman" panose="02020603050405020304"/>
                          <a:cs typeface="Times New Roman" panose="02020603050405020304"/>
                          <a:sym typeface="Times New Roman" panose="02020603050405020304"/>
                        </a:rPr>
                        <a:t>Md. Razu Ahmed, S M Hasan Mahmud, Md. Altab Hossin, Hosney Jahan, Shek Rashed Haider Noor</a:t>
                      </a:r>
                      <a:r>
                        <a:rPr lang="en-US" sz="1050" u="none" strike="noStrike" cap="none" dirty="0">
                          <a:latin typeface="Times New Roman" panose="02020603050405020304"/>
                          <a:ea typeface="Times New Roman" panose="02020603050405020304"/>
                          <a:cs typeface="Times New Roman" panose="02020603050405020304"/>
                          <a:sym typeface="Times New Roman" panose="02020603050405020304"/>
                        </a:rPr>
                        <a:t>i.</a:t>
                      </a:r>
                      <a:endParaRPr sz="1050" u="none" strike="noStrike" cap="none" dirty="0">
                        <a:latin typeface="Times New Roman" panose="02020603050405020304"/>
                        <a:ea typeface="Times New Roman" panose="02020603050405020304"/>
                        <a:cs typeface="Times New Roman" panose="02020603050405020304"/>
                        <a:sym typeface="Times New Roman" panose="02020603050405020304"/>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050"/>
                        <a:buFont typeface="Arial" panose="020B0604020202020204"/>
                        <a:buNone/>
                      </a:pPr>
                      <a:r>
                        <a:rPr lang="en-US" sz="1050" u="none" strike="noStrike" cap="none" dirty="0"/>
                        <a:t>2018</a:t>
                      </a:r>
                      <a:endParaRPr sz="105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050"/>
                        <a:buFont typeface="Arial" panose="020B0604020202020204"/>
                        <a:buNone/>
                      </a:pPr>
                      <a:r>
                        <a:rPr lang="en-US" sz="1050" u="none" strike="noStrike" cap="none" dirty="0"/>
                        <a:t>KNN Algorithm</a:t>
                      </a:r>
                      <a:endParaRPr sz="1400" u="none" strike="noStrike" cap="none" dirty="0"/>
                    </a:p>
                    <a:p>
                      <a:pPr marL="0" marR="0" lvl="0" indent="0" algn="l" rtl="0">
                        <a:lnSpc>
                          <a:spcPct val="100000"/>
                        </a:lnSpc>
                        <a:spcBef>
                          <a:spcPts val="0"/>
                        </a:spcBef>
                        <a:spcAft>
                          <a:spcPts val="0"/>
                        </a:spcAft>
                        <a:buClr>
                          <a:srgbClr val="000000"/>
                        </a:buClr>
                        <a:buSzPts val="1050"/>
                        <a:buFont typeface="Arial" panose="020B0604020202020204"/>
                        <a:buNone/>
                      </a:pPr>
                      <a:endParaRPr sz="1050" u="none" strike="noStrike" cap="none" dirty="0"/>
                    </a:p>
                  </a:txBody>
                  <a:tcPr marL="91450" marR="91450" marT="45725" marB="45725"/>
                </a:tc>
                <a:tc>
                  <a:txBody>
                    <a:bodyPr/>
                    <a:lstStyle/>
                    <a:p>
                      <a:pPr marL="0" lvl="0" indent="0" algn="l" rtl="0">
                        <a:spcBef>
                          <a:spcPts val="0"/>
                        </a:spcBef>
                        <a:spcAft>
                          <a:spcPts val="0"/>
                        </a:spcAft>
                        <a:buNone/>
                      </a:pPr>
                      <a:r>
                        <a:rPr lang="en-US" sz="1100" dirty="0">
                          <a:latin typeface="Times New Roman" panose="02020603050405020304" pitchFamily="18" charset="0"/>
                          <a:cs typeface="Times New Roman" panose="02020603050405020304" pitchFamily="18" charset="0"/>
                        </a:rPr>
                        <a:t>cloud-based 4- tier architecture that can significantly improve the prediction and monitoring of patient's health information</a:t>
                      </a:r>
                      <a:endParaRPr sz="1100" u="none" strike="noStrike" cap="none" dirty="0">
                        <a:latin typeface="Times New Roman" panose="02020603050405020304" pitchFamily="18" charset="0"/>
                        <a:cs typeface="Times New Roman" panose="02020603050405020304" pitchFamily="18" charset="0"/>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050"/>
                        <a:buFont typeface="Arial" panose="020B0604020202020204"/>
                        <a:buNone/>
                      </a:pPr>
                      <a:r>
                        <a:rPr lang="en-US" sz="1050" dirty="0"/>
                        <a:t>heart disease is a prominent public chronic diseaseIn growing amount of health care systems, patients are offered expensive therapies and operation that is quiet expensive for developing countries</a:t>
                      </a:r>
                      <a:endParaRPr sz="105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050"/>
                        <a:buFont typeface="Arial" panose="020B0604020202020204"/>
                        <a:buNone/>
                      </a:pPr>
                      <a:r>
                        <a:rPr lang="en-US" sz="1050" u="none" strike="noStrike" cap="none" dirty="0"/>
                        <a:t>https://ieeexplore.ieee.org/document/8781022</a:t>
                      </a:r>
                      <a:endParaRPr sz="1050" u="none" strike="noStrike" cap="none" dirty="0"/>
                    </a:p>
                  </a:txBody>
                  <a:tcPr marL="91450" marR="91450" marT="45725" marB="45725"/>
                </a:tc>
                <a:extLst>
                  <a:ext uri="{0D108BD9-81ED-4DB2-BD59-A6C34878D82A}">
                    <a16:rowId xmlns:a16="http://schemas.microsoft.com/office/drawing/2014/main" val="10001"/>
                  </a:ext>
                </a:extLst>
              </a:tr>
              <a:tr h="587675">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050" u="none" strike="noStrike" cap="none" dirty="0"/>
                        <a:t>A comprehensive investigation and comparison of Machine </a:t>
                      </a:r>
                      <a:endParaRPr sz="1050" u="none" strike="noStrike" cap="none" dirty="0"/>
                    </a:p>
                    <a:p>
                      <a:pPr marL="0" marR="0" lvl="0" indent="0" algn="l" rtl="0">
                        <a:lnSpc>
                          <a:spcPct val="100000"/>
                        </a:lnSpc>
                        <a:spcBef>
                          <a:spcPts val="0"/>
                        </a:spcBef>
                        <a:spcAft>
                          <a:spcPts val="0"/>
                        </a:spcAft>
                        <a:buClr>
                          <a:srgbClr val="000000"/>
                        </a:buClr>
                        <a:buSzPts val="1400"/>
                        <a:buFont typeface="Arial" panose="020B0604020202020204"/>
                        <a:buNone/>
                      </a:pPr>
                      <a:r>
                        <a:rPr lang="en-US" sz="1050" u="none" strike="noStrike" cap="none" dirty="0"/>
                        <a:t>Learning Techniques in the domain of heart disease", IEEE, 2017</a:t>
                      </a:r>
                      <a:endParaRPr sz="105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050"/>
                        <a:buFont typeface="Arial" panose="020B0604020202020204"/>
                        <a:buNone/>
                      </a:pPr>
                      <a:r>
                        <a:rPr lang="en-US" sz="1050" u="none" strike="noStrike" cap="none" dirty="0">
                          <a:solidFill>
                            <a:schemeClr val="dk1"/>
                          </a:solidFill>
                          <a:latin typeface="Times New Roman" panose="02020603050405020304"/>
                          <a:ea typeface="Times New Roman" panose="02020603050405020304"/>
                          <a:cs typeface="Times New Roman" panose="02020603050405020304"/>
                          <a:sym typeface="Times New Roman" panose="02020603050405020304"/>
                        </a:rPr>
                        <a:t>Seyedamin Pouriyeh, Sara Vahid, Giovanna Sannino, Giuseppe De Pietro, Hamid Arabnia, Juan Gutierre</a:t>
                      </a:r>
                      <a:r>
                        <a:rPr lang="en-US" sz="1050" u="none" strike="noStrike" cap="none" dirty="0">
                          <a:latin typeface="Times New Roman" panose="02020603050405020304"/>
                          <a:ea typeface="Times New Roman" panose="02020603050405020304"/>
                          <a:cs typeface="Times New Roman" panose="02020603050405020304"/>
                          <a:sym typeface="Times New Roman" panose="02020603050405020304"/>
                        </a:rPr>
                        <a:t>z.</a:t>
                      </a:r>
                      <a:endParaRPr sz="105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050" u="none" strike="noStrike" cap="none" dirty="0"/>
                        <a:t>2017</a:t>
                      </a:r>
                      <a:endParaRPr sz="105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050" u="none" strike="noStrike" cap="none" dirty="0"/>
                        <a:t>KNN Algorithm,</a:t>
                      </a:r>
                      <a:endParaRPr sz="1400" u="none" strike="noStrike" cap="none" dirty="0"/>
                    </a:p>
                    <a:p>
                      <a:pPr marL="0" marR="0" lvl="0" indent="0" algn="l" rtl="0">
                        <a:lnSpc>
                          <a:spcPct val="100000"/>
                        </a:lnSpc>
                        <a:spcBef>
                          <a:spcPts val="0"/>
                        </a:spcBef>
                        <a:spcAft>
                          <a:spcPts val="0"/>
                        </a:spcAft>
                        <a:buClr>
                          <a:srgbClr val="000000"/>
                        </a:buClr>
                        <a:buSzPts val="1400"/>
                        <a:buFont typeface="Arial" panose="020B0604020202020204"/>
                        <a:buNone/>
                      </a:pPr>
                      <a:r>
                        <a:rPr lang="en-US" sz="1050" u="none" strike="noStrike" cap="none" dirty="0"/>
                        <a:t>Namely Decision Tree,</a:t>
                      </a:r>
                      <a:endParaRPr sz="1400" u="none" strike="noStrike" cap="none" dirty="0"/>
                    </a:p>
                    <a:p>
                      <a:pPr marL="0" marR="0" lvl="0" indent="0" algn="l" rtl="0">
                        <a:lnSpc>
                          <a:spcPct val="100000"/>
                        </a:lnSpc>
                        <a:spcBef>
                          <a:spcPts val="0"/>
                        </a:spcBef>
                        <a:spcAft>
                          <a:spcPts val="0"/>
                        </a:spcAft>
                        <a:buClr>
                          <a:srgbClr val="000000"/>
                        </a:buClr>
                        <a:buSzPts val="1400"/>
                        <a:buFont typeface="Arial" panose="020B0604020202020204"/>
                        <a:buNone/>
                      </a:pPr>
                      <a:r>
                        <a:rPr lang="en-US" sz="1050" u="none" strike="noStrike" cap="none" dirty="0"/>
                        <a:t>Multilayer Perception</a:t>
                      </a:r>
                      <a:endParaRPr sz="1400" u="none" strike="noStrike" cap="none" dirty="0"/>
                    </a:p>
                    <a:p>
                      <a:pPr marL="0" marR="0" lvl="0" indent="0" algn="l" rtl="0">
                        <a:lnSpc>
                          <a:spcPct val="100000"/>
                        </a:lnSpc>
                        <a:spcBef>
                          <a:spcPts val="0"/>
                        </a:spcBef>
                        <a:spcAft>
                          <a:spcPts val="0"/>
                        </a:spcAft>
                        <a:buClr>
                          <a:srgbClr val="000000"/>
                        </a:buClr>
                        <a:buSzPts val="1400"/>
                        <a:buFont typeface="Arial" panose="020B0604020202020204"/>
                        <a:buNone/>
                      </a:pPr>
                      <a:r>
                        <a:rPr lang="en-US" sz="1050" u="none" strike="noStrike" cap="none" dirty="0"/>
                        <a:t>Support Vector Machine.</a:t>
                      </a:r>
                      <a:endParaRPr sz="105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050" dirty="0"/>
                        <a:t>The results of the experiments indicate that the SVM method using the boosting technique outperforms the other aforementioned methods</a:t>
                      </a:r>
                      <a:endParaRPr sz="105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050" dirty="0"/>
                        <a:t>• Heart disease prediction is challenging</a:t>
                      </a:r>
                      <a:endParaRPr sz="1050" dirty="0"/>
                    </a:p>
                    <a:p>
                      <a:pPr marL="0" marR="0" lvl="0" indent="0" algn="l" rtl="0">
                        <a:lnSpc>
                          <a:spcPct val="100000"/>
                        </a:lnSpc>
                        <a:spcBef>
                          <a:spcPts val="0"/>
                        </a:spcBef>
                        <a:spcAft>
                          <a:spcPts val="0"/>
                        </a:spcAft>
                        <a:buClr>
                          <a:srgbClr val="000000"/>
                        </a:buClr>
                        <a:buSzPts val="1400"/>
                        <a:buFont typeface="Arial" panose="020B0604020202020204"/>
                        <a:buNone/>
                      </a:pPr>
                      <a:r>
                        <a:rPr lang="en-US" sz="1050" dirty="0"/>
                        <a:t>and very important in the medical field, some error may occur in results.</a:t>
                      </a:r>
                      <a:endParaRPr sz="1050" dirty="0"/>
                    </a:p>
                    <a:p>
                      <a:pPr marL="0" marR="0" lvl="0" indent="0" algn="l" rtl="0">
                        <a:lnSpc>
                          <a:spcPct val="100000"/>
                        </a:lnSpc>
                        <a:spcBef>
                          <a:spcPts val="0"/>
                        </a:spcBef>
                        <a:spcAft>
                          <a:spcPts val="0"/>
                        </a:spcAft>
                        <a:buClr>
                          <a:srgbClr val="000000"/>
                        </a:buClr>
                        <a:buSzPts val="1400"/>
                        <a:buFont typeface="Arial" panose="020B0604020202020204"/>
                        <a:buNone/>
                      </a:pPr>
                      <a:endParaRPr sz="1050" dirty="0"/>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050" u="none" strike="noStrike" cap="none" dirty="0"/>
                        <a:t>https://ieeexplore.ieee.org/document/8024530</a:t>
                      </a:r>
                      <a:endParaRPr sz="1050" u="none" strike="noStrike" cap="none" dirty="0"/>
                    </a:p>
                  </a:txBody>
                  <a:tcPr marL="91450" marR="91450" marT="45725" marB="45725"/>
                </a:tc>
                <a:extLst>
                  <a:ext uri="{0D108BD9-81ED-4DB2-BD59-A6C34878D82A}">
                    <a16:rowId xmlns:a16="http://schemas.microsoft.com/office/drawing/2014/main" val="10002"/>
                  </a:ext>
                </a:extLst>
              </a:tr>
              <a:tr h="587675">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050" u="none" strike="noStrike" cap="none" dirty="0"/>
                        <a:t>Dagnosing of heart diseases using average k-nearest neighbor </a:t>
                      </a:r>
                      <a:endParaRPr sz="1050" u="none" strike="noStrike" cap="none" dirty="0"/>
                    </a:p>
                    <a:p>
                      <a:pPr marL="0" marR="0" lvl="0" indent="0" algn="l" rtl="0">
                        <a:lnSpc>
                          <a:spcPct val="100000"/>
                        </a:lnSpc>
                        <a:spcBef>
                          <a:spcPts val="0"/>
                        </a:spcBef>
                        <a:spcAft>
                          <a:spcPts val="0"/>
                        </a:spcAft>
                        <a:buClr>
                          <a:srgbClr val="000000"/>
                        </a:buClr>
                        <a:buSzPts val="1400"/>
                        <a:buFont typeface="Arial" panose="020B0604020202020204"/>
                        <a:buNone/>
                      </a:pPr>
                      <a:r>
                        <a:rPr lang="en-US" sz="1050" u="none" strike="noStrike" cap="none" dirty="0"/>
                        <a:t>algorithm of data mining</a:t>
                      </a:r>
                      <a:endParaRPr sz="105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050" u="none" strike="noStrike" cap="none" dirty="0"/>
                        <a:t>C. Kalaiselvi</a:t>
                      </a:r>
                      <a:endParaRPr sz="105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050" u="none" strike="noStrike" cap="none" dirty="0"/>
                        <a:t>2016</a:t>
                      </a:r>
                      <a:endParaRPr sz="105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050" u="none" strike="noStrike" cap="none" dirty="0"/>
                        <a:t>KNN Algorithm</a:t>
                      </a:r>
                      <a:endParaRPr sz="105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050" dirty="0"/>
                        <a:t>The main objective of this research work is to diagnose heart disease with reduced number of attributes that are relevant to heart diseases</a:t>
                      </a:r>
                      <a:endParaRPr sz="105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050" dirty="0"/>
                        <a:t>The most important and prevalent diseases that commonly occur in people and causes 80% of death in country is heart disease</a:t>
                      </a:r>
                      <a:endParaRPr sz="105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050" u="none" strike="noStrike" cap="none" dirty="0"/>
                        <a:t>https://ieeexplore.ieee.org/document/7724833</a:t>
                      </a:r>
                      <a:endParaRPr sz="1050" u="none" strike="noStrike" cap="none" dirty="0"/>
                    </a:p>
                  </a:txBody>
                  <a:tcPr marL="91450" marR="91450" marT="45725" marB="45725"/>
                </a:tc>
                <a:extLst>
                  <a:ext uri="{0D108BD9-81ED-4DB2-BD59-A6C34878D82A}">
                    <a16:rowId xmlns:a16="http://schemas.microsoft.com/office/drawing/2014/main" val="10003"/>
                  </a:ext>
                </a:extLst>
              </a:tr>
              <a:tr h="587675">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050" u="none" strike="noStrike" cap="none" dirty="0"/>
                        <a:t>Cardiovascular Disease Prediction System using Genetic Algorithm and Neural Network</a:t>
                      </a:r>
                      <a:endParaRPr sz="105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050" u="none" strike="noStrike" cap="none" dirty="0"/>
                        <a:t>Bhuvaneswari Amma N.G.</a:t>
                      </a:r>
                      <a:endParaRPr sz="105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050" u="none" strike="noStrike" cap="none" dirty="0"/>
                        <a:t>2012</a:t>
                      </a:r>
                      <a:endParaRPr sz="105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050" u="none" strike="noStrike" cap="none" dirty="0"/>
                        <a:t>Genetic Algorithm</a:t>
                      </a:r>
                      <a:endParaRPr sz="105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050" u="none" dirty="0"/>
                        <a:t>The classification accuracy obtained using this approach is 94.17%</a:t>
                      </a:r>
                      <a:endParaRPr sz="105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050" b="0" i="0" u="none" strike="noStrike" dirty="0">
                          <a:solidFill>
                            <a:srgbClr val="000000"/>
                          </a:solidFill>
                          <a:effectLst/>
                          <a:latin typeface="Arial" panose="020B0604020202020204" pitchFamily="34" charset="0"/>
                        </a:rPr>
                        <a:t>I will be more time taken to Predicting the disease</a:t>
                      </a:r>
                      <a:endParaRPr sz="105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050" u="none" strike="noStrike" cap="none" dirty="0"/>
                        <a:t>https://ieeexplore.ieee.org/abstract/document/6179185</a:t>
                      </a:r>
                      <a:endParaRPr sz="1050" u="none" strike="noStrike" cap="none" dirty="0"/>
                    </a:p>
                  </a:txBody>
                  <a:tcPr marL="91450" marR="91450" marT="45725" marB="45725"/>
                </a:tc>
                <a:extLst>
                  <a:ext uri="{0D108BD9-81ED-4DB2-BD59-A6C34878D82A}">
                    <a16:rowId xmlns:a16="http://schemas.microsoft.com/office/drawing/2014/main" val="10004"/>
                  </a:ext>
                </a:extLst>
              </a:tr>
              <a:tr h="587675">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050" u="none" strike="noStrike" cap="none" dirty="0"/>
                        <a:t>Combination Data Mining </a:t>
                      </a:r>
                      <a:endParaRPr sz="1050" u="none" strike="noStrike" cap="none" dirty="0"/>
                    </a:p>
                    <a:p>
                      <a:pPr marL="0" marR="0" lvl="0" indent="0" algn="l" rtl="0">
                        <a:lnSpc>
                          <a:spcPct val="100000"/>
                        </a:lnSpc>
                        <a:spcBef>
                          <a:spcPts val="0"/>
                        </a:spcBef>
                        <a:spcAft>
                          <a:spcPts val="0"/>
                        </a:spcAft>
                        <a:buClr>
                          <a:srgbClr val="000000"/>
                        </a:buClr>
                        <a:buSzPts val="1400"/>
                        <a:buFont typeface="Arial" panose="020B0604020202020204"/>
                        <a:buNone/>
                      </a:pPr>
                      <a:r>
                        <a:rPr lang="en-US" sz="1050" u="none" strike="noStrike" cap="none" dirty="0"/>
                        <a:t>Methods with New Medical Data to Predicting Outcome of Coronary Heart Disease</a:t>
                      </a:r>
                      <a:endParaRPr sz="105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050" u="none" strike="noStrike" cap="none" dirty="0"/>
                        <a:t>Yanwei Xing, Jie Wang, Zjijong, Yonghong Gao.</a:t>
                      </a:r>
                      <a:endParaRPr sz="105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050" u="none" strike="noStrike" cap="none" dirty="0"/>
                        <a:t>2007</a:t>
                      </a:r>
                      <a:endParaRPr sz="105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050" u="none" strike="noStrike" cap="none" dirty="0"/>
                        <a:t>Data mining algorithm,</a:t>
                      </a:r>
                      <a:endParaRPr sz="1400" u="none" strike="noStrike" cap="none" dirty="0"/>
                    </a:p>
                    <a:p>
                      <a:pPr marL="0" marR="0" lvl="0" indent="0" algn="l" rtl="0">
                        <a:lnSpc>
                          <a:spcPct val="100000"/>
                        </a:lnSpc>
                        <a:spcBef>
                          <a:spcPts val="0"/>
                        </a:spcBef>
                        <a:spcAft>
                          <a:spcPts val="0"/>
                        </a:spcAft>
                        <a:buClr>
                          <a:srgbClr val="000000"/>
                        </a:buClr>
                        <a:buSzPts val="1400"/>
                        <a:buFont typeface="Arial" panose="020B0604020202020204"/>
                        <a:buNone/>
                      </a:pPr>
                      <a:r>
                        <a:rPr lang="en-US" sz="1050" u="none" strike="noStrike" cap="none" dirty="0"/>
                        <a:t>KNN Algorithm</a:t>
                      </a:r>
                      <a:endParaRPr sz="1400" u="none" strike="noStrike" cap="none" dirty="0"/>
                    </a:p>
                    <a:p>
                      <a:pPr marL="0" marR="0" lvl="0" indent="0" algn="l" rtl="0">
                        <a:lnSpc>
                          <a:spcPct val="100000"/>
                        </a:lnSpc>
                        <a:spcBef>
                          <a:spcPts val="0"/>
                        </a:spcBef>
                        <a:spcAft>
                          <a:spcPts val="0"/>
                        </a:spcAft>
                        <a:buClr>
                          <a:srgbClr val="000000"/>
                        </a:buClr>
                        <a:buSzPts val="1400"/>
                        <a:buFont typeface="Arial" panose="020B0604020202020204"/>
                        <a:buNone/>
                      </a:pPr>
                      <a:r>
                        <a:rPr lang="en-US" sz="1050" u="none" strike="noStrike" cap="none" dirty="0"/>
                        <a:t>PageRank Algorithm, etc.</a:t>
                      </a:r>
                      <a:endParaRPr sz="105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050" b="0" i="0" u="none" strike="noStrike" dirty="0">
                          <a:solidFill>
                            <a:srgbClr val="000000"/>
                          </a:solidFill>
                          <a:effectLst/>
                          <a:latin typeface="Arial" panose="020B0604020202020204" pitchFamily="34" charset="0"/>
                        </a:rPr>
                        <a:t>The results indicated that the SVM is the best predictor with 92.1 % accuracy on the holdout sample artificial neural networks came out to be the second with91.0% accuracy </a:t>
                      </a:r>
                      <a:endParaRPr sz="1050" u="none" strike="noStrike" cap="none" dirty="0"/>
                    </a:p>
                  </a:txBody>
                  <a:tcPr marL="91450" marR="91450" marT="45725" marB="45725"/>
                </a:tc>
                <a:tc>
                  <a:txBody>
                    <a:bodyPr/>
                    <a:lstStyle/>
                    <a:p>
                      <a:pPr rtl="0"/>
                      <a:r>
                        <a:rPr lang="en-US" sz="1050" b="0" i="0" u="none" strike="noStrike" dirty="0">
                          <a:solidFill>
                            <a:srgbClr val="000000"/>
                          </a:solidFill>
                          <a:effectLst/>
                          <a:latin typeface="Arial" panose="020B0604020202020204" pitchFamily="34" charset="0"/>
                        </a:rPr>
                        <a:t>Lack of access to have cost-effective solutions for</a:t>
                      </a:r>
                      <a:endParaRPr lang="en-US" sz="1050" dirty="0">
                        <a:effectLst/>
                      </a:endParaRPr>
                    </a:p>
                    <a:p>
                      <a:pPr rtl="0"/>
                      <a:r>
                        <a:rPr lang="en-US" sz="1050" b="0" i="0" u="none" strike="noStrike" dirty="0">
                          <a:solidFill>
                            <a:srgbClr val="000000"/>
                          </a:solidFill>
                          <a:effectLst/>
                          <a:latin typeface="Arial" panose="020B0604020202020204" pitchFamily="34" charset="0"/>
                        </a:rPr>
                        <a:t>medical emergency in remote areas.</a:t>
                      </a:r>
                      <a:endParaRPr lang="en-US" sz="1050" dirty="0">
                        <a:effectLst/>
                      </a:endParaRPr>
                    </a:p>
                    <a:p>
                      <a:pPr marL="0" marR="0" lvl="0" indent="0" algn="l" rtl="0">
                        <a:lnSpc>
                          <a:spcPct val="100000"/>
                        </a:lnSpc>
                        <a:spcBef>
                          <a:spcPts val="0"/>
                        </a:spcBef>
                        <a:spcAft>
                          <a:spcPts val="0"/>
                        </a:spcAft>
                        <a:buClr>
                          <a:srgbClr val="000000"/>
                        </a:buClr>
                        <a:buSzPts val="1400"/>
                        <a:buFont typeface="Arial" panose="020B0604020202020204"/>
                        <a:buNone/>
                      </a:pPr>
                      <a:endParaRPr sz="105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050" u="none" strike="noStrike" cap="none" dirty="0"/>
                        <a:t>https://ieeexplore.ieee.org/document/4420369</a:t>
                      </a:r>
                      <a:endParaRPr sz="1050" u="none" strike="noStrike" cap="none" dirty="0"/>
                    </a:p>
                  </a:txBody>
                  <a:tcPr marL="91450" marR="91450" marT="45725" marB="45725"/>
                </a:tc>
                <a:extLst>
                  <a:ext uri="{0D108BD9-81ED-4DB2-BD59-A6C34878D82A}">
                    <a16:rowId xmlns:a16="http://schemas.microsoft.com/office/drawing/2014/main" val="10005"/>
                  </a:ext>
                </a:extLst>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05130" y="368935"/>
            <a:ext cx="11243310" cy="6271260"/>
          </a:xfrm>
        </p:spPr>
        <p:txBody>
          <a:bodyPr/>
          <a:lstStyle/>
          <a:p>
            <a:pPr marL="114300" indent="0">
              <a:buNone/>
            </a:pPr>
            <a:r>
              <a:rPr lang="en-IN" altLang="en-US" dirty="0"/>
              <a:t>                                  </a:t>
            </a:r>
            <a:r>
              <a:rPr lang="en-IN" altLang="en-US" sz="3600" b="1" dirty="0">
                <a:latin typeface="Times New Roman" panose="02020603050405020304" pitchFamily="18" charset="0"/>
                <a:cs typeface="Times New Roman" panose="02020603050405020304" pitchFamily="18" charset="0"/>
              </a:rPr>
              <a:t>PROBLEM STATEMENT</a:t>
            </a:r>
          </a:p>
          <a:p>
            <a:pPr marL="114300" indent="0">
              <a:buNone/>
            </a:pPr>
            <a:r>
              <a:rPr lang="en-IN" altLang="en-US" sz="3600" b="1" dirty="0">
                <a:latin typeface="Times New Roman" panose="02020603050405020304" pitchFamily="18" charset="0"/>
                <a:cs typeface="Times New Roman" panose="02020603050405020304" pitchFamily="18" charset="0"/>
              </a:rPr>
              <a:t> </a:t>
            </a:r>
            <a:r>
              <a:rPr lang="en-IN" altLang="en-US" sz="2000" dirty="0">
                <a:latin typeface="Times New Roman" panose="02020603050405020304" pitchFamily="18" charset="0"/>
                <a:cs typeface="Times New Roman" panose="02020603050405020304" pitchFamily="18" charset="0"/>
              </a:rPr>
              <a:t>                   </a:t>
            </a:r>
          </a:p>
          <a:p>
            <a:pPr algn="just">
              <a:buFont typeface="Wingdings" panose="05000000000000000000" charset="0"/>
              <a:buChar char="v"/>
            </a:pPr>
            <a:r>
              <a:rPr lang="en-IN" altLang="en-US" sz="2400" dirty="0">
                <a:latin typeface="Times New Roman" panose="02020603050405020304" pitchFamily="18" charset="0"/>
                <a:cs typeface="Times New Roman" panose="02020603050405020304" pitchFamily="18" charset="0"/>
              </a:rPr>
              <a:t>Heart and Diabetes disease is considered as one of the main causes of death due to covid around the world. It is very difficult to be predicted by the medical practitioners as it is a complex task .</a:t>
            </a:r>
          </a:p>
          <a:p>
            <a:pPr algn="just">
              <a:buFont typeface="Wingdings" panose="05000000000000000000" charset="0"/>
              <a:buChar char="v"/>
            </a:pPr>
            <a:r>
              <a:rPr lang="en-IN" altLang="en-US" sz="2400" dirty="0">
                <a:latin typeface="Times New Roman" panose="02020603050405020304" pitchFamily="18" charset="0"/>
                <a:cs typeface="Times New Roman" panose="02020603050405020304" pitchFamily="18" charset="0"/>
              </a:rPr>
              <a:t>An automated system in medical diagnosis would increase medical efficiency and would also help in reducing costs. We will design a system that can efficiently discover the rules to predict heart and diabetes disease in patients based on the given parameters about their health. The goal is to find the hidden patterns by employing machine learning algorithms, which are quick and reliable enough to predict the Covid-19 by finding the presence of heart and diabetes disease in users and patients.  </a:t>
            </a:r>
            <a:r>
              <a:rPr lang="en-IN" altLang="en-US" sz="2000" dirty="0">
                <a:latin typeface="Times New Roman" panose="02020603050405020304" pitchFamily="18" charset="0"/>
                <a:cs typeface="Times New Roman" panose="02020603050405020304" pitchFamily="18" charset="0"/>
              </a:rPr>
              <a:t> </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05435" y="440055"/>
            <a:ext cx="11597005" cy="6140450"/>
          </a:xfrm>
        </p:spPr>
        <p:txBody>
          <a:bodyPr/>
          <a:lstStyle/>
          <a:p>
            <a:pPr marL="114300" indent="0">
              <a:buNone/>
            </a:pPr>
            <a:r>
              <a:rPr lang="en-IN" altLang="en-US" dirty="0"/>
              <a:t>                             </a:t>
            </a:r>
            <a:r>
              <a:rPr lang="en-IN" altLang="en-US" sz="4000" b="1" dirty="0">
                <a:latin typeface="Times New Roman" panose="02020603050405020304" pitchFamily="18" charset="0"/>
                <a:cs typeface="Times New Roman" panose="02020603050405020304" pitchFamily="18" charset="0"/>
              </a:rPr>
              <a:t>  TECHNOLOGY STACK</a:t>
            </a:r>
          </a:p>
          <a:p>
            <a:pPr marL="114300" indent="0">
              <a:buNone/>
            </a:pPr>
            <a:endParaRPr lang="en-IN" altLang="en-US" sz="2400" b="1" dirty="0">
              <a:latin typeface="Times New Roman" panose="02020603050405020304" pitchFamily="18" charset="0"/>
              <a:cs typeface="Times New Roman" panose="02020603050405020304" pitchFamily="18" charset="0"/>
            </a:endParaRPr>
          </a:p>
          <a:p>
            <a:pPr marL="114300" indent="0">
              <a:buNone/>
            </a:pPr>
            <a:r>
              <a:rPr lang="en-IN" altLang="en-US" sz="2400" b="1" dirty="0">
                <a:latin typeface="Times New Roman" panose="02020603050405020304" pitchFamily="18" charset="0"/>
                <a:cs typeface="Times New Roman" panose="02020603050405020304" pitchFamily="18" charset="0"/>
              </a:rPr>
              <a:t>HARDWARE REQUIREMENTS</a:t>
            </a:r>
          </a:p>
          <a:p>
            <a:pPr marL="114300" indent="0">
              <a:buNone/>
            </a:pPr>
            <a:endParaRPr lang="en-IN" altLang="en-US" sz="2000" b="1" dirty="0">
              <a:latin typeface="Times New Roman" panose="02020603050405020304" pitchFamily="18" charset="0"/>
              <a:cs typeface="Times New Roman" panose="02020603050405020304" pitchFamily="18" charset="0"/>
            </a:endParaRPr>
          </a:p>
          <a:p>
            <a:pPr>
              <a:buFont typeface="Wingdings" panose="05000000000000000000" charset="0"/>
              <a:buChar char="Ø"/>
            </a:pPr>
            <a:r>
              <a:rPr lang="en-IN" altLang="en-US" sz="2000" b="1" dirty="0">
                <a:latin typeface="Times New Roman" panose="02020603050405020304" pitchFamily="18" charset="0"/>
                <a:cs typeface="Times New Roman" panose="02020603050405020304" pitchFamily="18" charset="0"/>
              </a:rPr>
              <a:t>Hard Disk	:    </a:t>
            </a:r>
            <a:r>
              <a:rPr lang="en-IN" altLang="en-US" sz="2000" dirty="0">
                <a:latin typeface="Times New Roman" panose="02020603050405020304" pitchFamily="18" charset="0"/>
                <a:cs typeface="Times New Roman" panose="02020603050405020304" pitchFamily="18" charset="0"/>
              </a:rPr>
              <a:t>500GB and Above</a:t>
            </a:r>
          </a:p>
          <a:p>
            <a:pPr>
              <a:buFont typeface="Wingdings" panose="05000000000000000000" charset="0"/>
              <a:buChar char="Ø"/>
            </a:pPr>
            <a:r>
              <a:rPr lang="en-IN" altLang="en-US" sz="2000" b="1" dirty="0">
                <a:latin typeface="Times New Roman" panose="02020603050405020304" pitchFamily="18" charset="0"/>
                <a:cs typeface="Times New Roman" panose="02020603050405020304" pitchFamily="18" charset="0"/>
              </a:rPr>
              <a:t>RAM              :     </a:t>
            </a:r>
            <a:r>
              <a:rPr lang="en-IN" altLang="en-US" sz="2000" dirty="0">
                <a:latin typeface="Times New Roman" panose="02020603050405020304" pitchFamily="18" charset="0"/>
                <a:cs typeface="Times New Roman" panose="02020603050405020304" pitchFamily="18" charset="0"/>
              </a:rPr>
              <a:t>4GB and Above</a:t>
            </a:r>
            <a:endParaRPr lang="en-IN" altLang="en-US" sz="2000" b="1" dirty="0">
              <a:latin typeface="Times New Roman" panose="02020603050405020304" pitchFamily="18" charset="0"/>
              <a:cs typeface="Times New Roman" panose="02020603050405020304" pitchFamily="18" charset="0"/>
            </a:endParaRPr>
          </a:p>
          <a:p>
            <a:pPr>
              <a:buFont typeface="Wingdings" panose="05000000000000000000" charset="0"/>
              <a:buChar char="Ø"/>
            </a:pPr>
            <a:r>
              <a:rPr lang="en-IN" altLang="en-US" sz="2000" b="1" dirty="0">
                <a:latin typeface="Times New Roman" panose="02020603050405020304" pitchFamily="18" charset="0"/>
                <a:cs typeface="Times New Roman" panose="02020603050405020304" pitchFamily="18" charset="0"/>
              </a:rPr>
              <a:t>Processor	:     </a:t>
            </a:r>
            <a:r>
              <a:rPr lang="en-IN" altLang="en-US" sz="2000" dirty="0">
                <a:latin typeface="Times New Roman" panose="02020603050405020304" pitchFamily="18" charset="0"/>
                <a:cs typeface="Times New Roman" panose="02020603050405020304" pitchFamily="18" charset="0"/>
              </a:rPr>
              <a:t>I3 and Above</a:t>
            </a:r>
          </a:p>
          <a:p>
            <a:pPr marL="114300" indent="0">
              <a:buNone/>
            </a:pPr>
            <a:endParaRPr lang="en-IN" altLang="en-US" sz="2000" dirty="0">
              <a:latin typeface="Times New Roman" panose="02020603050405020304" pitchFamily="18" charset="0"/>
              <a:cs typeface="Times New Roman" panose="02020603050405020304" pitchFamily="18" charset="0"/>
            </a:endParaRPr>
          </a:p>
          <a:p>
            <a:pPr marL="114300" indent="0">
              <a:buNone/>
            </a:pPr>
            <a:endParaRPr lang="en-IN" altLang="en-US" sz="2000" b="1" dirty="0">
              <a:latin typeface="Times New Roman" panose="02020603050405020304" pitchFamily="18" charset="0"/>
              <a:cs typeface="Times New Roman" panose="02020603050405020304" pitchFamily="18" charset="0"/>
            </a:endParaRPr>
          </a:p>
          <a:p>
            <a:pPr marL="114300" indent="0">
              <a:buNone/>
            </a:pPr>
            <a:r>
              <a:rPr lang="en-IN" altLang="en-US" sz="2400" b="1" dirty="0">
                <a:latin typeface="Times New Roman" panose="02020603050405020304" pitchFamily="18" charset="0"/>
                <a:cs typeface="Times New Roman" panose="02020603050405020304" pitchFamily="18" charset="0"/>
              </a:rPr>
              <a:t>SOFTWARE REQUIREMENTS</a:t>
            </a:r>
          </a:p>
          <a:p>
            <a:pPr marL="114300" indent="0">
              <a:buNone/>
            </a:pPr>
            <a:endParaRPr lang="en-IN" altLang="en-US" sz="2000" b="1" dirty="0">
              <a:latin typeface="Times New Roman" panose="02020603050405020304" pitchFamily="18" charset="0"/>
              <a:cs typeface="Times New Roman" panose="02020603050405020304" pitchFamily="18" charset="0"/>
            </a:endParaRPr>
          </a:p>
          <a:p>
            <a:pPr>
              <a:buFont typeface="Wingdings" panose="05000000000000000000" charset="0"/>
              <a:buChar char="Ø"/>
            </a:pPr>
            <a:r>
              <a:rPr lang="en-IN" altLang="en-US" sz="2000" b="1" dirty="0">
                <a:latin typeface="Times New Roman" panose="02020603050405020304" pitchFamily="18" charset="0"/>
                <a:cs typeface="Times New Roman" panose="02020603050405020304" pitchFamily="18" charset="0"/>
              </a:rPr>
              <a:t>Operating System :	</a:t>
            </a:r>
            <a:r>
              <a:rPr lang="en-IN" altLang="en-US" sz="2000" dirty="0">
                <a:latin typeface="Times New Roman" panose="02020603050405020304" pitchFamily="18" charset="0"/>
                <a:cs typeface="Times New Roman" panose="02020603050405020304" pitchFamily="18" charset="0"/>
              </a:rPr>
              <a:t>Windows 7, 8, 10 (64 bit)</a:t>
            </a:r>
          </a:p>
          <a:p>
            <a:pPr>
              <a:buFont typeface="Wingdings" panose="05000000000000000000" charset="0"/>
              <a:buChar char="Ø"/>
            </a:pPr>
            <a:r>
              <a:rPr lang="en-IN" altLang="en-US" sz="2000" b="1" dirty="0">
                <a:latin typeface="Times New Roman" panose="02020603050405020304" pitchFamily="18" charset="0"/>
                <a:cs typeface="Times New Roman" panose="02020603050405020304" pitchFamily="18" charset="0"/>
              </a:rPr>
              <a:t>Software	          :	</a:t>
            </a:r>
            <a:r>
              <a:rPr lang="en-IN" altLang="en-US" sz="2000" dirty="0">
                <a:latin typeface="Times New Roman" panose="02020603050405020304" pitchFamily="18" charset="0"/>
                <a:cs typeface="Times New Roman" panose="02020603050405020304" pitchFamily="18" charset="0"/>
              </a:rPr>
              <a:t>Python</a:t>
            </a:r>
          </a:p>
          <a:p>
            <a:pPr>
              <a:buFont typeface="Wingdings" panose="05000000000000000000" charset="0"/>
              <a:buChar char="Ø"/>
            </a:pPr>
            <a:r>
              <a:rPr lang="en-IN" altLang="en-US" sz="2000" b="1" dirty="0">
                <a:latin typeface="Times New Roman" panose="02020603050405020304" pitchFamily="18" charset="0"/>
                <a:cs typeface="Times New Roman" panose="02020603050405020304" pitchFamily="18" charset="0"/>
              </a:rPr>
              <a:t>Tools	          :	</a:t>
            </a:r>
            <a:r>
              <a:rPr lang="en-IN" altLang="en-US" sz="2000" dirty="0">
                <a:latin typeface="Times New Roman" panose="02020603050405020304" pitchFamily="18" charset="0"/>
                <a:cs typeface="Times New Roman" panose="02020603050405020304" pitchFamily="18" charset="0"/>
              </a:rPr>
              <a:t>Anaconda (Jupiter Note Book IDE)</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7" name="Google Shape;127;p8"/>
          <p:cNvSpPr txBox="1"/>
          <p:nvPr/>
        </p:nvSpPr>
        <p:spPr>
          <a:xfrm>
            <a:off x="406400" y="102637"/>
            <a:ext cx="11212800" cy="786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4500"/>
              <a:buFont typeface="Arial" panose="020B0604020202020204"/>
              <a:buNone/>
            </a:pPr>
            <a:r>
              <a:rPr lang="en-US" sz="4000" b="1"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SYSTEM ARCHITECTURE</a:t>
            </a:r>
            <a:endParaRPr sz="4000" b="1"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pic>
        <p:nvPicPr>
          <p:cNvPr id="10" name="Picture 9"/>
          <p:cNvPicPr>
            <a:picLocks noChangeAspect="1"/>
          </p:cNvPicPr>
          <p:nvPr/>
        </p:nvPicPr>
        <p:blipFill>
          <a:blip r:embed="rId3"/>
          <a:stretch>
            <a:fillRect/>
          </a:stretch>
        </p:blipFill>
        <p:spPr>
          <a:xfrm>
            <a:off x="704905" y="1479874"/>
            <a:ext cx="10320329" cy="4864941"/>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9"/>
          <p:cNvSpPr txBox="1"/>
          <p:nvPr/>
        </p:nvSpPr>
        <p:spPr>
          <a:xfrm>
            <a:off x="378460" y="253365"/>
            <a:ext cx="11442065" cy="643255"/>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3000"/>
              <a:buFont typeface="Arial" panose="020B0604020202020204"/>
              <a:buNone/>
            </a:pPr>
            <a:r>
              <a:rPr lang="en-US" sz="3000" b="1"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SYSTEM DESIGN</a:t>
            </a:r>
            <a:r>
              <a:rPr lang="en-IN" altLang="en-US" sz="3000" b="1"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                                    ER DIAGRAM                                                   </a:t>
            </a:r>
          </a:p>
        </p:txBody>
      </p:sp>
      <p:pic>
        <p:nvPicPr>
          <p:cNvPr id="133" name="Google Shape;133;p9"/>
          <p:cNvPicPr preferRelativeResize="0"/>
          <p:nvPr/>
        </p:nvPicPr>
        <p:blipFill rotWithShape="1">
          <a:blip r:embed="rId3"/>
          <a:srcRect/>
          <a:stretch>
            <a:fillRect/>
          </a:stretch>
        </p:blipFill>
        <p:spPr>
          <a:xfrm>
            <a:off x="65405" y="899795"/>
            <a:ext cx="5395595" cy="5805805"/>
          </a:xfrm>
          <a:prstGeom prst="rect">
            <a:avLst/>
          </a:prstGeom>
          <a:noFill/>
          <a:ln>
            <a:noFill/>
          </a:ln>
        </p:spPr>
      </p:pic>
      <p:pic>
        <p:nvPicPr>
          <p:cNvPr id="12" name="Picture 11"/>
          <p:cNvPicPr>
            <a:picLocks noChangeAspect="1"/>
          </p:cNvPicPr>
          <p:nvPr/>
        </p:nvPicPr>
        <p:blipFill>
          <a:blip r:embed="rId4"/>
          <a:stretch>
            <a:fillRect/>
          </a:stretch>
        </p:blipFill>
        <p:spPr>
          <a:xfrm rot="5400000">
            <a:off x="6196965" y="561340"/>
            <a:ext cx="5055870" cy="6528435"/>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137</TotalTime>
  <Words>2568</Words>
  <Application>Microsoft Office PowerPoint</Application>
  <PresentationFormat>Widescreen</PresentationFormat>
  <Paragraphs>241</Paragraphs>
  <Slides>28</Slides>
  <Notes>17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28</vt:i4>
      </vt:variant>
    </vt:vector>
  </HeadingPairs>
  <TitlesOfParts>
    <vt:vector size="35" baseType="lpstr">
      <vt:lpstr>Arial</vt:lpstr>
      <vt:lpstr>Arial Black</vt:lpstr>
      <vt:lpstr>Calibri</vt:lpstr>
      <vt:lpstr>Noto Sans Symbols</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Dataset</vt:lpstr>
      <vt:lpstr>MODULES  DESCRIPTION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Dell</dc:creator>
  <cp:lastModifiedBy>169 MEENAKSHI  G</cp:lastModifiedBy>
  <cp:revision>35</cp:revision>
  <dcterms:created xsi:type="dcterms:W3CDTF">2021-06-15T09:32:00Z</dcterms:created>
  <dcterms:modified xsi:type="dcterms:W3CDTF">2021-06-17T06:01:21Z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1033-11.2.0.10078</vt:lpwstr>
  </property>
</Properties>
</file>